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50"/>
  </p:notesMasterIdLst>
  <p:sldIdLst>
    <p:sldId id="281" r:id="rId2"/>
    <p:sldId id="344" r:id="rId3"/>
    <p:sldId id="435" r:id="rId4"/>
    <p:sldId id="427" r:id="rId5"/>
    <p:sldId id="442" r:id="rId6"/>
    <p:sldId id="346" r:id="rId7"/>
    <p:sldId id="453" r:id="rId8"/>
    <p:sldId id="347" r:id="rId9"/>
    <p:sldId id="349" r:id="rId10"/>
    <p:sldId id="351" r:id="rId11"/>
    <p:sldId id="350" r:id="rId12"/>
    <p:sldId id="352" r:id="rId13"/>
    <p:sldId id="353" r:id="rId14"/>
    <p:sldId id="354" r:id="rId15"/>
    <p:sldId id="355" r:id="rId16"/>
    <p:sldId id="443" r:id="rId17"/>
    <p:sldId id="445" r:id="rId18"/>
    <p:sldId id="444" r:id="rId19"/>
    <p:sldId id="356" r:id="rId20"/>
    <p:sldId id="357" r:id="rId21"/>
    <p:sldId id="358" r:id="rId22"/>
    <p:sldId id="447" r:id="rId23"/>
    <p:sldId id="417" r:id="rId24"/>
    <p:sldId id="419" r:id="rId25"/>
    <p:sldId id="421" r:id="rId26"/>
    <p:sldId id="422" r:id="rId27"/>
    <p:sldId id="424" r:id="rId28"/>
    <p:sldId id="423" r:id="rId29"/>
    <p:sldId id="425" r:id="rId30"/>
    <p:sldId id="426" r:id="rId31"/>
    <p:sldId id="448" r:id="rId32"/>
    <p:sldId id="428" r:id="rId33"/>
    <p:sldId id="429" r:id="rId34"/>
    <p:sldId id="430" r:id="rId35"/>
    <p:sldId id="431" r:id="rId36"/>
    <p:sldId id="433" r:id="rId37"/>
    <p:sldId id="434" r:id="rId38"/>
    <p:sldId id="449" r:id="rId39"/>
    <p:sldId id="436" r:id="rId40"/>
    <p:sldId id="437" r:id="rId41"/>
    <p:sldId id="438" r:id="rId42"/>
    <p:sldId id="439" r:id="rId43"/>
    <p:sldId id="440" r:id="rId44"/>
    <p:sldId id="450" r:id="rId45"/>
    <p:sldId id="441" r:id="rId46"/>
    <p:sldId id="451" r:id="rId47"/>
    <p:sldId id="452" r:id="rId48"/>
    <p:sldId id="416" r:id="rId4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Calibri Light" panose="020F0302020204030204" pitchFamily="34" charset="0"/>
      <p:regular r:id="rId55"/>
      <p:italic r:id="rId56"/>
    </p:embeddedFont>
    <p:embeddedFont>
      <p:font typeface="GyeonggiTitleOTF Bold" panose="02020603020101020101" pitchFamily="18" charset="-127"/>
      <p:regular r:id="rId57"/>
      <p:bold r:id="rId58"/>
      <p:italic r:id="rId59"/>
      <p:boldItalic r:id="rId60"/>
    </p:embeddedFont>
    <p:embeddedFont>
      <p:font typeface="GyeonggiTitleOTF Medium" panose="02020603020101020101" pitchFamily="18" charset="-127"/>
      <p:regular r:id="rId61"/>
      <p:bold r:id="rId62"/>
      <p:italic r:id="rId63"/>
      <p:boldItalic r:id="rId64"/>
    </p:embeddedFont>
    <p:embeddedFont>
      <p:font typeface="GyeonggiTitleOTF Medium" panose="02020603020101020101" pitchFamily="18" charset="-127"/>
      <p:regular r:id="rId61"/>
      <p:bold r:id="rId62"/>
      <p:italic r:id="rId63"/>
      <p:boldItalic r:id="rId64"/>
    </p:embeddedFont>
    <p:embeddedFont>
      <p:font typeface="Malgun Gothic" panose="020B0503020000020004" pitchFamily="34" charset="-127"/>
      <p:regular r:id="rId65"/>
      <p:bold r:id="rId6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7" autoAdjust="0"/>
    <p:restoredTop sz="95775"/>
  </p:normalViewPr>
  <p:slideViewPr>
    <p:cSldViewPr snapToGrid="0">
      <p:cViewPr varScale="1">
        <p:scale>
          <a:sx n="118" d="100"/>
          <a:sy n="118" d="100"/>
        </p:scale>
        <p:origin x="1576" y="200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3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E67DA-0D19-E746-AC67-3D263D67A4FB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CA8CE-722C-C442-8664-4A3D4F9859B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5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만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천개</a:t>
            </a:r>
            <a:endParaRPr kumimoji="1" lang="ko-Kore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83711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6185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8058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r"\s+"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는 정규 표현식 패턴으로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여러 개의 연속된 공백을 의미한다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r>
              <a:rPr lang="en" altLang="ko-Kore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"\s"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는 공백 문자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스페이스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탭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개행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등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의미하고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</a:p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+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는 바로 앞에 있는 패턴이 하나 이상 연속될 수 </a:t>
            </a:r>
            <a:r>
              <a:rPr lang="ko-Kore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있음을 나타낸다</a:t>
            </a:r>
            <a:r>
              <a:rPr lang="en-US" altLang="ko-Kore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kumimoji="1" lang="ko-Kore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75743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64156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129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altLang="ko-Kore-KR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# post_process_gpt3_response </a:t>
            </a:r>
            <a:r>
              <a:rPr lang="ko-KR" altLang="en-US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함수는 </a:t>
            </a:r>
            <a:r>
              <a:rPr lang="en" altLang="ko-Kore-KR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GPT-3 </a:t>
            </a:r>
            <a:r>
              <a:rPr lang="ko-KR" altLang="en-US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모델의 응답을 </a:t>
            </a:r>
            <a:r>
              <a:rPr lang="ko-KR" altLang="en-US" sz="1800" dirty="0" err="1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후처리하여</a:t>
            </a:r>
            <a:r>
              <a:rPr lang="ko-KR" altLang="en-US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추출된 지침들을 반환하는 역할을 수행합니다</a:t>
            </a:r>
            <a:r>
              <a:rPr lang="en-US" altLang="ko-KR" sz="1800" dirty="0">
                <a:solidFill>
                  <a:srgbClr val="7A7E85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lang="en" altLang="ko-Kore-KR" b="0" i="0" dirty="0">
              <a:solidFill>
                <a:srgbClr val="D1D5DB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idx</a:t>
            </a:r>
            <a:r>
              <a:rPr lang="en" altLang="ko-Kore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}: </a:t>
            </a:r>
            <a:r>
              <a:rPr lang="en" altLang="ko-Kore-KR" b="0" i="0" dirty="0" err="1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idx</a:t>
            </a:r>
            <a:r>
              <a:rPr lang="en" altLang="ko-Kore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변수의 값으로 치환됩니다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이는 반복문에서 순회하며 변화하는 값입니다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b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endParaRPr kumimoji="1" lang="ko-Kore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8764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044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7758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2230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04029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80671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16220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83711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8931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86486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459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62266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28587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87385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en-US" dirty="0"/>
              <a:t>ref : https://</a:t>
            </a:r>
            <a:r>
              <a:rPr kumimoji="1" lang="en-US" altLang="en-US" dirty="0" err="1"/>
              <a:t>ratsgo.github.io</a:t>
            </a:r>
            <a:r>
              <a:rPr kumimoji="1" lang="en-US" altLang="en-US" dirty="0"/>
              <a:t>/</a:t>
            </a:r>
            <a:r>
              <a:rPr kumimoji="1" lang="en-US" altLang="en-US" dirty="0" err="1"/>
              <a:t>nlpbook</a:t>
            </a:r>
            <a:r>
              <a:rPr kumimoji="1" lang="en-US" altLang="en-US" dirty="0"/>
              <a:t>/docs/preprocess/</a:t>
            </a:r>
            <a:r>
              <a:rPr kumimoji="1" lang="en-US" altLang="en-US" dirty="0" err="1"/>
              <a:t>bpe</a:t>
            </a:r>
            <a:r>
              <a:rPr kumimoji="1" lang="en-US" altLang="en-US" dirty="0"/>
              <a:t>/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70011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en-US" dirty="0"/>
              <a:t>ref : https://</a:t>
            </a:r>
            <a:r>
              <a:rPr kumimoji="1" lang="en-US" altLang="en-US" dirty="0" err="1"/>
              <a:t>ratsgo.github.io</a:t>
            </a:r>
            <a:r>
              <a:rPr kumimoji="1" lang="en-US" altLang="en-US" dirty="0"/>
              <a:t>/</a:t>
            </a:r>
            <a:r>
              <a:rPr kumimoji="1" lang="en-US" altLang="en-US" dirty="0" err="1"/>
              <a:t>nlpbook</a:t>
            </a:r>
            <a:r>
              <a:rPr kumimoji="1" lang="en-US" altLang="en-US" dirty="0"/>
              <a:t>/docs/preprocess/</a:t>
            </a:r>
            <a:r>
              <a:rPr kumimoji="1" lang="en-US" altLang="en-US" dirty="0" err="1"/>
              <a:t>bpe</a:t>
            </a:r>
            <a:r>
              <a:rPr kumimoji="1" lang="en-US" altLang="en-US" dirty="0"/>
              <a:t>/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30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8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016104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ref : </a:t>
            </a:r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/docs/transformers/v4.30.0/</a:t>
            </a:r>
            <a:r>
              <a:rPr lang="en-US" dirty="0" err="1"/>
              <a:t>en</a:t>
            </a:r>
            <a:r>
              <a:rPr lang="en-US" dirty="0"/>
              <a:t>/internal/</a:t>
            </a:r>
            <a:r>
              <a:rPr lang="en-US" dirty="0" err="1"/>
              <a:t>tokenization_utils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32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2518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ref : </a:t>
            </a:r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/docs/transformers/v4.30.0/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main_classes</a:t>
            </a:r>
            <a:r>
              <a:rPr lang="en-US" dirty="0"/>
              <a:t>/</a:t>
            </a:r>
            <a:r>
              <a:rPr lang="en-US" dirty="0" err="1"/>
              <a:t>tokenizer#transformers.BatchEncoding</a:t>
            </a:r>
            <a:r>
              <a:rPr lang="en-US" dirty="0"/>
              <a:t> 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41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929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2402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46666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975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20843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8244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883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t>2023. 7. 5.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636485" y="2960682"/>
            <a:ext cx="18710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Alpaca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7286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 (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)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5DBE7-7B91-202B-E7DA-3E86C881434A}"/>
              </a:ext>
            </a:extLst>
          </p:cNvPr>
          <p:cNvSpPr txBox="1"/>
          <p:nvPr/>
        </p:nvSpPr>
        <p:spPr>
          <a:xfrm>
            <a:off x="3793582" y="3577772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코드분석하기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342348" cy="378565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output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디렉터리 생성</a:t>
            </a:r>
            <a:endParaRPr lang="en-US" altLang="ko-KR" sz="1600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-US" altLang="ko-KR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exist_ok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이미 디렉터리가 있는 경우에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error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없이 넘어간다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os.makedirs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output_dir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exist_ok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=True)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0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[]</a:t>
            </a:r>
            <a:endParaRPr lang="en" altLang="ko-Kore-KR" sz="1600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이미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regen.json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파일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머신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즉 모델이 생성한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instruction)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있을 경우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해당 데이터를 불러온다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os.path.exists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os.path.join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output_dir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regen.json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")):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utils.jload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os.path.join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output_dir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regen.json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"))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print(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f"Loaded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{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)} machine-generated instructions")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</a:t>
            </a:r>
            <a:r>
              <a:rPr lang="en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재현율과 정밀도를 이용하여 텍스트의 유사도를 비교하는 </a:t>
            </a:r>
            <a:r>
              <a:rPr lang="en" altLang="ko-KR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RougeScorer</a:t>
            </a:r>
            <a:r>
              <a:rPr lang="en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객체를 생성</a:t>
            </a:r>
            <a:endParaRPr lang="en" altLang="ko-Kore-KR" sz="1600" dirty="0">
              <a:solidFill>
                <a:schemeClr val="accent1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scorer = </a:t>
            </a: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rouge_scorer.RougeScorer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(["</a:t>
            </a: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rougeL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"], </a:t>
            </a: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use_stemmer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=False)</a:t>
            </a:r>
          </a:p>
        </p:txBody>
      </p:sp>
    </p:spTree>
    <p:extLst>
      <p:ext uri="{BB962C8B-B14F-4D97-AF65-F5344CB8AC3E}">
        <p14:creationId xmlns:p14="http://schemas.microsoft.com/office/powerpoint/2010/main" val="3907935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401659" cy="32932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작업의 진행 상황을 시각적으로 표시해준다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progress_bar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tqdm.tqdm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(total=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progress_bar.update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Task Pool</a:t>
            </a:r>
            <a:r>
              <a:rPr lang="en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초기화</a:t>
            </a: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-US" altLang="ko-KR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-&gt;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seed_instruction_data</a:t>
            </a:r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lang="ko-Kore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</a:p>
          <a:p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all_instruction_tokens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-&gt; </a:t>
            </a:r>
            <a:r>
              <a:rPr lang="en-US" altLang="ko-KR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가 </a:t>
            </a:r>
            <a:r>
              <a:rPr lang="ko-KR" altLang="en-US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토큰화된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형태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 d["instruction"] for d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] + \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       [ d["instruction"] for d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all_instruction_tokens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[scorer._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tokenizer.tokenize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for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5149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462573" cy="427809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100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</a:t>
            </a:r>
            <a:r>
              <a:rPr lang="en-US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uc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tion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생성한다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(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모델이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while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&lt;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+= 1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-US" altLang="ko-KR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request_batch_size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즉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프롬프트를 생성하는 것을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5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번 실행한다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batch_inputs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for _ in range(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request_batch_size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#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데이터를 랜덤으로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3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 뽑아서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-US" altLang="ko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생성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random.sample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</a:p>
          <a:p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₩₩₩₩₩₩₩₩₩₩₩₩₩₩₩₩₩₩₩₩₩₩₩₩₩₩₩₩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num_prompt_instructions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</a:p>
          <a:p>
            <a:r>
              <a:rPr lang="en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 통해</a:t>
            </a:r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특정 형식의 </a:t>
            </a:r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 생성한다</a:t>
            </a:r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solidFill>
                <a:schemeClr val="accent1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encode_prompt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</a:p>
          <a:p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batch_inputs.append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(prompt)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8787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encode_prompt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465779" cy="47705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def </a:t>
            </a:r>
            <a:r>
              <a:rPr lang="en-US" altLang="ko-KR" sz="1600" dirty="0" err="1">
                <a:solidFill>
                  <a:srgbClr val="7030A0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encode_prompt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prompt = open("./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prompt.txt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").read() + "\n”</a:t>
            </a:r>
          </a:p>
          <a:p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-US" altLang="ko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리스트의 각 항목을 반복하면서 인덱스와 해당 항목을 가져온다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for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task_dict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enumerate(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prompt_instructions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(instruction, input, output)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task_dict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["instruction"],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task_dict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["input"], </a:t>
            </a:r>
          </a:p>
          <a:p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												   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task_dict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["output"]</a:t>
            </a: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#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문자열에서 여러 개의 공백을 하나의 공백으로 대체하고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문자열의 앞과 뒤의 공백을 제거한다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-US" altLang="ko-KR" sz="1600" dirty="0">
              <a:solidFill>
                <a:schemeClr val="accent1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re.sub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(r"\s+", " ", instruction).strip().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rstrip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(":")</a:t>
            </a: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# input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빈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문자열인 경우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&lt;</a:t>
            </a:r>
            <a:r>
              <a:rPr lang="en-US" altLang="ko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noinput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&gt;</a:t>
            </a:r>
            <a:r>
              <a:rPr lang="ko-KR" altLang="en-US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으로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대체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input = "&lt;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noinput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&gt;" if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input.lower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 == "" else input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prompt += f"###\n"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prompt += f"{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+ 1}. Instruction: {instruction}\n"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prompt += f"{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+ 1}. Input:\n{input}\n"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prompt += f"{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+ 1}. Output:\n{output}\n”</a:t>
            </a:r>
          </a:p>
          <a:p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prompt += f"###\n"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prompt += f"{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+ 2}. Instruction:"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return prompt</a:t>
            </a: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61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293158" cy="52629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while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&lt;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…</a:t>
            </a:r>
          </a:p>
          <a:p>
            <a:pPr lvl="1"/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decoding_args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utils.OpenAIDecodingArguments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temperature=temperature,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n=1,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max_tokens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=3072,  </a:t>
            </a:r>
          </a:p>
          <a:p>
            <a:pPr lvl="1"/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top_p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top_p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stop=["\n20", "20.", "20."],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종료 조건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</a:p>
          <a:p>
            <a:pPr lvl="1"/>
            <a:b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request_start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time.time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results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utils.openai_completion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prompts=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batch_inputs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model_name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model_name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batch_size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request_batch_size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decoding_args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decoding_args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logit_bias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={"50256": -100},  </a:t>
            </a:r>
          </a:p>
          <a:p>
            <a:pPr lvl="1"/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&lt;|</a:t>
            </a:r>
            <a:r>
              <a:rPr lang="en-US" altLang="ko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endoftext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|&gt;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토큰이 생성되는 것을 방지한다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-&gt;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문서의 종료 방지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request_duration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time.time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 -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request_start</a:t>
            </a: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9665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293158" cy="378565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while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&lt;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…</a:t>
            </a:r>
          </a:p>
          <a:p>
            <a:pPr lvl="1"/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process_start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time.time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-US" altLang="ko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post_process_gpt3_response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함수를 사용하여 결과를 처리하고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</a:p>
          <a:p>
            <a:pPr lvl="1"/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새로운 </a:t>
            </a:r>
            <a:r>
              <a:rPr lang="en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</a:t>
            </a:r>
            <a:r>
              <a:rPr lang="en-US" altLang="ko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추가합니다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/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[]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for result in results: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new_instructions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post_process_gpt3_response(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num_prompt_instructions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result)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new_instructions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total = 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-US" altLang="ko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keep = 0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-US" altLang="ko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4524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" altLang="ko-Kore-KR" sz="3200" b="1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post_process_gpt3_response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523500" y="1229895"/>
            <a:ext cx="8254739" cy="47705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def </a:t>
            </a:r>
            <a:r>
              <a:rPr lang="en" altLang="ko-Kore-KR" sz="1600" dirty="0">
                <a:solidFill>
                  <a:srgbClr val="7030A0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post_process_gpt3_response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num_prompt_instructions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response):</a:t>
            </a:r>
          </a:p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response</a:t>
            </a:r>
            <a:r>
              <a:rPr lang="ko-Kore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가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None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일 경우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빈 배열 반환</a:t>
            </a: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if response is None: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return []</a:t>
            </a:r>
          </a:p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“4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Instructions:” + “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생성 결과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”</a:t>
            </a: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f"{num_prompt_instructions+1}. Instruction:" </a:t>
            </a: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				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+ response["text"]</a:t>
            </a: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“###”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기준으로 분리한다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re.split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("###",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instructions = []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for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enumerate(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#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길이 제한에 의해 중단되었고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마지막 예제가 잘렸을 경우 해당 지시문은 건너뛴다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- 1 and response["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finish_reason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"] == "length":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</a:t>
            </a:r>
            <a:r>
              <a:rPr lang="en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지시문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번호와 텍스트를 분리한다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num_prompt_instructions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+ 1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splitted_data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re.split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(f"{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}\.\s+(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Instruction|Input|Output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):",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endParaRPr lang="en-US" altLang="ko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550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" altLang="ko-Kore-KR" sz="3200" b="1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post_process_gpt3_response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523500" y="1229895"/>
            <a:ext cx="8254739" cy="47705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for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enumerate(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…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0, 1, 2 =&gt; instruction / 3,4 =&gt; input / 5,6 =&gt; output</a:t>
            </a:r>
            <a:endParaRPr lang="en-US" altLang="ko-Kore-KR" sz="1600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splitted_data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!= 7: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else: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splitted_data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[2].strip()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input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splitted_data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[4].strip()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input = "" 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input.lower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 == "&lt;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noinput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&gt;" else input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output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splitted_data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[6].strip()</a:t>
            </a:r>
          </a:p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</a:p>
          <a:p>
            <a:r>
              <a:rPr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너무 짧거나 긴 것은 제외</a:t>
            </a:r>
            <a:endParaRPr lang="en" altLang="ko-Kore-KR" sz="1600" dirty="0">
              <a:solidFill>
                <a:schemeClr val="accent1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inst.split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()) &lt;= 3 or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inst.split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()) &gt; 150: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blacklist = ["image","images","graph","graphs","picture","pictures","file","files","map","maps","draw","plot","go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to","video","audio","music","flowchart","diagram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",]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blacklist += []</a:t>
            </a:r>
            <a:endParaRPr lang="en-US" altLang="ko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1907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" altLang="ko-Kore-KR" sz="3200" b="1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post_process_gpt3_response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523500" y="1229895"/>
            <a:ext cx="8254739" cy="52629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for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idx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enumerate(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raw_instructions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):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…</a:t>
            </a: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en" altLang="ko-Kore-KR" sz="1600" dirty="0">
              <a:solidFill>
                <a:schemeClr val="accent6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solidFill>
                  <a:schemeClr val="accent6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</a:p>
          <a:p>
            <a:r>
              <a:rPr lang="en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instruction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에서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blacklist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단어들을 찾아서 일치하는 위치를 반환한다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# 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대소문자를 구분하지 않는다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if any(</a:t>
            </a:r>
            <a:r>
              <a:rPr lang="en" altLang="ko-Kore-KR" sz="1600" dirty="0" err="1">
                <a:solidFill>
                  <a:schemeClr val="accent6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find_word_in_string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(word,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for word in blacklist):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inst.startswith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("Write a program"):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if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[0]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string.punctuation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구두점으로 시작하는 경우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if not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[0].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isascii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(): </a:t>
            </a: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ASCII </a:t>
            </a: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문자로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시작하지 않는 경우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continue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instructions.append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({"instruction":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"input": input, "output": output})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return instructions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7D29E7-99BD-9503-AE8F-A9E765D97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802" y="1673124"/>
            <a:ext cx="5221035" cy="72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96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534259" y="1175657"/>
            <a:ext cx="8293158" cy="55092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while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&lt; </a:t>
            </a:r>
            <a:r>
              <a:rPr lang="en" altLang="ko-Kore-KR" sz="1600" dirty="0" err="1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" altLang="ko-Kore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…</a:t>
            </a:r>
            <a:endParaRPr lang="en-US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for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새로운 </a:t>
            </a:r>
            <a:r>
              <a:rPr lang="en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들에 대해서 토큰화 진행한다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new_instruction_tokens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scorer._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tokenizer.tokenize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["instruction"])</a:t>
            </a:r>
          </a:p>
          <a:p>
            <a:pPr lvl="1"/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풀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Pool)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사용하여 병렬로 처리한다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with Pool(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num_cpus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as p:</a:t>
            </a:r>
          </a:p>
          <a:p>
            <a:pPr lvl="1"/>
            <a:r>
              <a:rPr lang="en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</a:t>
            </a:r>
            <a:r>
              <a:rPr lang="en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토큰화된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새로운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과 기존의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all_instruction_tokens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endParaRPr lang="en-US" altLang="ko-Kore-KR" sz="1600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	#</a:t>
            </a:r>
            <a:r>
              <a:rPr lang="ko-Kore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-L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점수를 계산한다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p.map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partial(rouge_scorer._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score_lcs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new_instruction_tokens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),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all_instruction_tokens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)</a:t>
            </a:r>
            <a:b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score.fmeasure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for score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</a:t>
            </a:r>
          </a:p>
          <a:p>
            <a:pPr lvl="1"/>
            <a:b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Rouge-</a:t>
            </a:r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점수를 기준으로 가장 유사한 지침들을 선택</a:t>
            </a:r>
            <a:r>
              <a:rPr lang="ko-KR" altLang="en-US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한다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/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상위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10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유사한 지침과 그 점수를 가진 </a:t>
            </a:r>
            <a:r>
              <a:rPr lang="ko-KR" altLang="en-US" sz="1600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딕셔너리를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생성한다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most_similar_instructions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{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]: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 for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np.argsort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)[-10:][::-1]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55064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Alpaca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정의</a:t>
            </a:r>
            <a:endParaRPr kumimoji="1" lang="ko-Kore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6043D-CC3C-2E91-7C6A-8B2742A5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LLaMA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7B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사용하여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OpenAI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text-davinci-003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으로 생성된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52,000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instruction-following demonstrations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</a:t>
            </a:r>
            <a:r>
              <a:rPr kumimoji="1" lang="ko-KR" altLang="en-US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파인튜닝된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언어 모델</a:t>
            </a:r>
            <a:endParaRPr kumimoji="1" lang="en-US" altLang="ko-KR" sz="18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파인튜닝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기존에 학습되어져 있는 모델을 기반으로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아키텍쳐를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새로운 목적에 맞게 변형하고 이미 학습된 모델의 가중치를 미세하게 조정하여 학습시키는 방법</a:t>
            </a:r>
            <a:endParaRPr kumimoji="1" lang="en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645BCA-6DF1-58E4-1FF8-5194C3DF4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183" y="3073905"/>
            <a:ext cx="4280947" cy="285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스타일리시한 라마? 알파카?">
            <a:extLst>
              <a:ext uri="{FF2B5EF4-FFF2-40B4-BE49-F238E27FC236}">
                <a16:creationId xmlns:a16="http://schemas.microsoft.com/office/drawing/2014/main" id="{F53C9CB4-2BB0-9AA4-B0AF-13C3F4B9A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78"/>
          <a:stretch/>
        </p:blipFill>
        <p:spPr bwMode="auto">
          <a:xfrm>
            <a:off x="628649" y="3073905"/>
            <a:ext cx="2387982" cy="294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C501B83-664E-AB0F-5A15-3D1974214A27}"/>
              </a:ext>
            </a:extLst>
          </p:cNvPr>
          <p:cNvCxnSpPr/>
          <p:nvPr/>
        </p:nvCxnSpPr>
        <p:spPr>
          <a:xfrm>
            <a:off x="3102429" y="4441371"/>
            <a:ext cx="146957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997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293158" cy="47705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최대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점수가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0.7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보다 큰 경우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해당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은 건너뛴다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그렇지 않은 경우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유사한 지침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평균 유사성 점수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새로운 명령어를    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</a:p>
          <a:p>
            <a:r>
              <a:rPr lang="en-US" altLang="ko-Kore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추가하고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모든 지침과 </a:t>
            </a:r>
            <a:r>
              <a:rPr lang="ko-KR" altLang="en-US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토큰화된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지침 목록에도 추가한다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</a:p>
          <a:p>
            <a:r>
              <a:rPr lang="en-US" altLang="ko-KR" sz="1600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#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그리고 진행 표시줄을 업데이트한다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</a:p>
          <a:p>
            <a:r>
              <a:rPr lang="en-US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if max(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&gt; 0.7: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continue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else: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keep += 1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ko-KR" altLang="en-US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most_similar_instructions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"]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most_similar_instructions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avg_similarity_score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"] = float(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np.mean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rouge_scores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machine_instruction_data.append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all_instructions.append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instruction_data_entry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["instruction"])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all_instruction_tokens.append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new_instruction_tokens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progress_bar.update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(1)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594559F-B547-7C7D-D2CF-ED242DA88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203" y="5279058"/>
            <a:ext cx="2699557" cy="174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99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293158" cy="32932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process_duration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time.time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 -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process_start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print(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f"Request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{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request_idx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} took {request_duration:.2f}s, processing took {process_duration:.2f}s")</a:t>
            </a:r>
          </a:p>
          <a:p>
            <a:b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ko-KR" altLang="en-US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regen.json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파일에 저장합니다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-US" altLang="ko-KR" sz="1600" dirty="0">
              <a:solidFill>
                <a:schemeClr val="accent1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print(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f"Generated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{total} instructions, kept {keep} instructions")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utils.jdump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machine_instruction_data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os.path.join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output_dir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"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regen.json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"))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endParaRPr lang="en" altLang="ko-Kore-KR" sz="1600" dirty="0"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06F6A3-0ABC-EABA-5257-B54C793A8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072" y="4273656"/>
            <a:ext cx="2123350" cy="240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641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FD2F84D-85B1-BE60-6BE5-773941EF7507}"/>
              </a:ext>
            </a:extLst>
          </p:cNvPr>
          <p:cNvSpPr/>
          <p:nvPr/>
        </p:nvSpPr>
        <p:spPr>
          <a:xfrm>
            <a:off x="2476469" y="4051354"/>
            <a:ext cx="4502400" cy="694068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b="1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3200" b="1" dirty="0">
                <a:latin typeface="GYEONGGITITLEOTF MEDIUM" panose="02020603020101020101" pitchFamily="18" charset="-127"/>
                <a:ea typeface="GyeonggiTitleOTF Bold" panose="02020603020101020101" pitchFamily="18" charset="-127"/>
                <a:cs typeface="Pretendard" panose="02000503000000020004" pitchFamily="2" charset="-127"/>
              </a:rPr>
              <a:t>train </a:t>
            </a:r>
            <a:endParaRPr kumimoji="1" lang="ko-Kore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CAE5B7-D236-4B4A-F534-B625F6C10D77}"/>
              </a:ext>
            </a:extLst>
          </p:cNvPr>
          <p:cNvSpPr txBox="1"/>
          <p:nvPr/>
        </p:nvSpPr>
        <p:spPr>
          <a:xfrm>
            <a:off x="3669957" y="5189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845DA68-7102-FFC4-7257-1BF6AF63D9A6}"/>
              </a:ext>
            </a:extLst>
          </p:cNvPr>
          <p:cNvSpPr/>
          <p:nvPr/>
        </p:nvSpPr>
        <p:spPr>
          <a:xfrm>
            <a:off x="164990" y="1345689"/>
            <a:ext cx="8811100" cy="2232408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8A4D47-D1FC-A152-3B6B-2F6C2F24D5CB}"/>
              </a:ext>
            </a:extLst>
          </p:cNvPr>
          <p:cNvSpPr/>
          <p:nvPr/>
        </p:nvSpPr>
        <p:spPr>
          <a:xfrm>
            <a:off x="2294858" y="1825076"/>
            <a:ext cx="1922489" cy="1115832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400" dirty="0">
                <a:solidFill>
                  <a:schemeClr val="tx1"/>
                </a:solidFill>
              </a:rPr>
              <a:t>smart_tokenizer_and_embedding_resize</a:t>
            </a:r>
          </a:p>
          <a:p>
            <a:pPr algn="ctr"/>
            <a:r>
              <a:rPr lang="en-KR" sz="1400" dirty="0">
                <a:solidFill>
                  <a:schemeClr val="tx1"/>
                </a:solidFill>
              </a:rPr>
              <a:t>(special_token_dict, tokenizer, model)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4DAB5CF-D1C2-7E6D-2166-6CD6B580360B}"/>
              </a:ext>
            </a:extLst>
          </p:cNvPr>
          <p:cNvSpPr/>
          <p:nvPr/>
        </p:nvSpPr>
        <p:spPr>
          <a:xfrm>
            <a:off x="4527943" y="1843969"/>
            <a:ext cx="1778825" cy="1151282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make_supervised_data_module</a:t>
            </a:r>
          </a:p>
          <a:p>
            <a:pPr algn="ctr"/>
            <a:r>
              <a:rPr lang="en-KR" sz="1500" dirty="0">
                <a:solidFill>
                  <a:schemeClr val="tx1"/>
                </a:solidFill>
              </a:rPr>
              <a:t>(tokenizer, data_agrs)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396C66-CF5F-66C8-CE5A-5F0417632408}"/>
              </a:ext>
            </a:extLst>
          </p:cNvPr>
          <p:cNvSpPr/>
          <p:nvPr/>
        </p:nvSpPr>
        <p:spPr>
          <a:xfrm>
            <a:off x="2676638" y="4193221"/>
            <a:ext cx="1956707" cy="41832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SuperviseDatset</a:t>
            </a:r>
          </a:p>
          <a:p>
            <a:pPr algn="ctr"/>
            <a:r>
              <a:rPr lang="en-KR" sz="1500" dirty="0">
                <a:solidFill>
                  <a:schemeClr val="tx1"/>
                </a:solidFill>
              </a:rPr>
              <a:t>(train_dataset)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0CA08-74E5-981A-DAE2-562716419696}"/>
              </a:ext>
            </a:extLst>
          </p:cNvPr>
          <p:cNvSpPr/>
          <p:nvPr/>
        </p:nvSpPr>
        <p:spPr>
          <a:xfrm>
            <a:off x="4772669" y="4174233"/>
            <a:ext cx="1963856" cy="41832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DataCollatorForSuperpervisedDataset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ACD7F1-47B6-B26F-B013-65A9A4229DE1}"/>
              </a:ext>
            </a:extLst>
          </p:cNvPr>
          <p:cNvSpPr txBox="1"/>
          <p:nvPr/>
        </p:nvSpPr>
        <p:spPr>
          <a:xfrm>
            <a:off x="4233062" y="914665"/>
            <a:ext cx="1227497" cy="446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30B93E-2C9D-32FF-36A0-43BEFDD4B04E}"/>
              </a:ext>
            </a:extLst>
          </p:cNvPr>
          <p:cNvSpPr/>
          <p:nvPr/>
        </p:nvSpPr>
        <p:spPr>
          <a:xfrm>
            <a:off x="1339800" y="5006913"/>
            <a:ext cx="1470104" cy="403516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preprocess()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1D67FD4-5518-BBC0-5A1A-3CDA49670F83}"/>
              </a:ext>
            </a:extLst>
          </p:cNvPr>
          <p:cNvSpPr/>
          <p:nvPr/>
        </p:nvSpPr>
        <p:spPr>
          <a:xfrm>
            <a:off x="1339800" y="6096972"/>
            <a:ext cx="1470104" cy="443868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_tokenize_fn()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61C9FD-8F39-75A5-05D5-FDF59065CE59}"/>
              </a:ext>
            </a:extLst>
          </p:cNvPr>
          <p:cNvSpPr txBox="1"/>
          <p:nvPr/>
        </p:nvSpPr>
        <p:spPr>
          <a:xfrm>
            <a:off x="4505302" y="3222671"/>
            <a:ext cx="4448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500" dirty="0">
                <a:solidFill>
                  <a:srgbClr val="FF0000"/>
                </a:solidFill>
              </a:rPr>
              <a:t>dict{ train_dataset, eval_dataset , data_collator}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59C2F8F-87E1-9ED9-45EB-129E1D22A5A7}"/>
              </a:ext>
            </a:extLst>
          </p:cNvPr>
          <p:cNvSpPr/>
          <p:nvPr/>
        </p:nvSpPr>
        <p:spPr>
          <a:xfrm>
            <a:off x="451623" y="1807351"/>
            <a:ext cx="1470104" cy="115128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model, tokenizer inti(load)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F7FF738-E87B-1137-44F9-4159993458B0}"/>
              </a:ext>
            </a:extLst>
          </p:cNvPr>
          <p:cNvSpPr/>
          <p:nvPr/>
        </p:nvSpPr>
        <p:spPr>
          <a:xfrm>
            <a:off x="6736525" y="1833795"/>
            <a:ext cx="1778825" cy="115128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sz="1500" dirty="0">
                <a:solidFill>
                  <a:schemeClr val="tx1"/>
                </a:solidFill>
              </a:rPr>
              <a:t>Trainer.train()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8F56A3B-6DE3-A71B-E761-4CA69289380E}"/>
              </a:ext>
            </a:extLst>
          </p:cNvPr>
          <p:cNvCxnSpPr/>
          <p:nvPr/>
        </p:nvCxnSpPr>
        <p:spPr>
          <a:xfrm>
            <a:off x="437041" y="1606374"/>
            <a:ext cx="8226150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A887F37-812F-6769-7DD0-F6BC8BA67C41}"/>
              </a:ext>
            </a:extLst>
          </p:cNvPr>
          <p:cNvCxnSpPr>
            <a:cxnSpLocks/>
          </p:cNvCxnSpPr>
          <p:nvPr/>
        </p:nvCxnSpPr>
        <p:spPr>
          <a:xfrm flipH="1">
            <a:off x="3908427" y="3058194"/>
            <a:ext cx="619516" cy="1049645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3B971FD-B643-D68A-6436-0701D37CA971}"/>
              </a:ext>
            </a:extLst>
          </p:cNvPr>
          <p:cNvCxnSpPr>
            <a:cxnSpLocks/>
          </p:cNvCxnSpPr>
          <p:nvPr/>
        </p:nvCxnSpPr>
        <p:spPr>
          <a:xfrm flipV="1">
            <a:off x="4124284" y="3044088"/>
            <a:ext cx="603385" cy="104384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81617C9-BE8B-0E1E-414A-6CFD70B1BFC9}"/>
              </a:ext>
            </a:extLst>
          </p:cNvPr>
          <p:cNvCxnSpPr>
            <a:cxnSpLocks/>
          </p:cNvCxnSpPr>
          <p:nvPr/>
        </p:nvCxnSpPr>
        <p:spPr>
          <a:xfrm flipH="1">
            <a:off x="2298142" y="4472226"/>
            <a:ext cx="511996" cy="651747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456ADE0-A707-A146-6474-0F98E311DFB7}"/>
              </a:ext>
            </a:extLst>
          </p:cNvPr>
          <p:cNvCxnSpPr>
            <a:cxnSpLocks/>
          </p:cNvCxnSpPr>
          <p:nvPr/>
        </p:nvCxnSpPr>
        <p:spPr>
          <a:xfrm flipV="1">
            <a:off x="2512599" y="4457020"/>
            <a:ext cx="498665" cy="64814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B040F7C-A2D2-BD30-A6D1-10F01CFAD940}"/>
              </a:ext>
            </a:extLst>
          </p:cNvPr>
          <p:cNvCxnSpPr>
            <a:cxnSpLocks/>
          </p:cNvCxnSpPr>
          <p:nvPr/>
        </p:nvCxnSpPr>
        <p:spPr>
          <a:xfrm flipH="1">
            <a:off x="1951793" y="5359385"/>
            <a:ext cx="26675" cy="788614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8510EE9-75AF-708E-C609-E79B06EFDFF7}"/>
              </a:ext>
            </a:extLst>
          </p:cNvPr>
          <p:cNvCxnSpPr>
            <a:cxnSpLocks/>
          </p:cNvCxnSpPr>
          <p:nvPr/>
        </p:nvCxnSpPr>
        <p:spPr>
          <a:xfrm flipV="1">
            <a:off x="2159932" y="5344558"/>
            <a:ext cx="25979" cy="78425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D68C5CE-7579-1C52-36DE-D8D8444777E3}"/>
              </a:ext>
            </a:extLst>
          </p:cNvPr>
          <p:cNvSpPr txBox="1"/>
          <p:nvPr/>
        </p:nvSpPr>
        <p:spPr>
          <a:xfrm>
            <a:off x="860410" y="916421"/>
            <a:ext cx="2208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torchrun  train.py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4050F0-1E1C-F25A-3216-2CE15856B1E8}"/>
              </a:ext>
            </a:extLst>
          </p:cNvPr>
          <p:cNvCxnSpPr>
            <a:cxnSpLocks/>
          </p:cNvCxnSpPr>
          <p:nvPr/>
        </p:nvCxnSpPr>
        <p:spPr>
          <a:xfrm flipV="1">
            <a:off x="2641052" y="1136368"/>
            <a:ext cx="1592010" cy="3884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535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1483937" y="113808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torchrun</a:t>
            </a:r>
          </a:p>
        </p:txBody>
      </p:sp>
      <p:pic>
        <p:nvPicPr>
          <p:cNvPr id="12" name="Picture 11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B87F61A1-88DE-E06E-5AF6-30A7D54FD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1616856"/>
            <a:ext cx="7772400" cy="40913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B487A99-F4EB-4603-16BC-C5E71EB8F503}"/>
              </a:ext>
            </a:extLst>
          </p:cNvPr>
          <p:cNvSpPr txBox="1"/>
          <p:nvPr/>
        </p:nvSpPr>
        <p:spPr>
          <a:xfrm>
            <a:off x="1130300" y="1368913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분산훈련시 각 노드에서 수행할 프로세스 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1BFB9D-0262-9A5F-50FB-0854CC84D7F8}"/>
              </a:ext>
            </a:extLst>
          </p:cNvPr>
          <p:cNvSpPr txBox="1"/>
          <p:nvPr/>
        </p:nvSpPr>
        <p:spPr>
          <a:xfrm>
            <a:off x="4572000" y="1331930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분산훈려시 프로세스 간 통신을 위해 사용할 포트번호</a:t>
            </a:r>
            <a:r>
              <a:rPr lang="en-US" altLang="ko-KR" sz="1200" dirty="0">
                <a:solidFill>
                  <a:srgbClr val="FF0000"/>
                </a:solidFill>
              </a:rPr>
              <a:t>(</a:t>
            </a:r>
            <a:r>
              <a:rPr lang="ko-KR" altLang="en-US" sz="1200" dirty="0">
                <a:solidFill>
                  <a:srgbClr val="FF0000"/>
                </a:solidFill>
              </a:rPr>
              <a:t>임의지정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428135-3E01-6F84-4138-6EECA0DC0D8A}"/>
              </a:ext>
            </a:extLst>
          </p:cNvPr>
          <p:cNvSpPr txBox="1"/>
          <p:nvPr/>
        </p:nvSpPr>
        <p:spPr>
          <a:xfrm>
            <a:off x="6291276" y="2040385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모델 체크포인트 경로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F5A73-9B11-0097-5018-1A014106D10A}"/>
              </a:ext>
            </a:extLst>
          </p:cNvPr>
          <p:cNvSpPr txBox="1"/>
          <p:nvPr/>
        </p:nvSpPr>
        <p:spPr>
          <a:xfrm>
            <a:off x="3700470" y="2021447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훈련 데이터 경로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FA6F25-E98F-1009-7C17-041E3E0102A6}"/>
              </a:ext>
            </a:extLst>
          </p:cNvPr>
          <p:cNvSpPr txBox="1"/>
          <p:nvPr/>
        </p:nvSpPr>
        <p:spPr>
          <a:xfrm>
            <a:off x="1927810" y="2272863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bf16(Brain floating-point Format</a:t>
            </a:r>
            <a:r>
              <a:rPr lang="en-US" altLang="ko-KR" sz="1200" dirty="0">
                <a:solidFill>
                  <a:srgbClr val="FF0000"/>
                </a:solidFill>
              </a:rPr>
              <a:t>)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사용여부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D0E6D-2740-64CF-2941-E64A4E666374}"/>
              </a:ext>
            </a:extLst>
          </p:cNvPr>
          <p:cNvSpPr txBox="1"/>
          <p:nvPr/>
        </p:nvSpPr>
        <p:spPr>
          <a:xfrm>
            <a:off x="3782849" y="2474529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훈련 결과 및 체크포인트 저장 경로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18A49-E0CF-A252-428B-7927C4B951D7}"/>
              </a:ext>
            </a:extLst>
          </p:cNvPr>
          <p:cNvSpPr txBox="1"/>
          <p:nvPr/>
        </p:nvSpPr>
        <p:spPr>
          <a:xfrm>
            <a:off x="2884921" y="2701072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</a:rPr>
              <a:t>e</a:t>
            </a:r>
            <a:r>
              <a:rPr lang="en-KR" altLang="ko-KR" sz="1200" dirty="0">
                <a:solidFill>
                  <a:srgbClr val="FF0000"/>
                </a:solidFill>
              </a:rPr>
              <a:t>poch </a:t>
            </a:r>
            <a:r>
              <a:rPr lang="ko-KR" altLang="en-US" sz="1200" dirty="0">
                <a:solidFill>
                  <a:srgbClr val="FF0000"/>
                </a:solidFill>
              </a:rPr>
              <a:t>수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32E5D2-C62D-EFB4-2B86-BD1E39EAE4FD}"/>
              </a:ext>
            </a:extLst>
          </p:cNvPr>
          <p:cNvSpPr txBox="1"/>
          <p:nvPr/>
        </p:nvSpPr>
        <p:spPr>
          <a:xfrm>
            <a:off x="3935249" y="2911138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하나의 디바이스에 할당되는 </a:t>
            </a:r>
            <a:r>
              <a:rPr lang="en-US" sz="1200" dirty="0" err="1">
                <a:solidFill>
                  <a:srgbClr val="FF0000"/>
                </a:solidFill>
              </a:rPr>
              <a:t>훈련</a:t>
            </a:r>
            <a:r>
              <a:rPr lang="en-US" sz="1200" dirty="0">
                <a:solidFill>
                  <a:srgbClr val="FF0000"/>
                </a:solidFill>
              </a:rPr>
              <a:t> batch </a:t>
            </a:r>
            <a:r>
              <a:rPr lang="en-US" sz="1200" dirty="0" err="1">
                <a:solidFill>
                  <a:srgbClr val="FF0000"/>
                </a:solidFill>
              </a:rPr>
              <a:t>크기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CF94E1-A994-2F2B-C1A8-27B98895DCBF}"/>
              </a:ext>
            </a:extLst>
          </p:cNvPr>
          <p:cNvSpPr txBox="1"/>
          <p:nvPr/>
        </p:nvSpPr>
        <p:spPr>
          <a:xfrm>
            <a:off x="3935249" y="3133558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하나의 디바이스에 할당되는 </a:t>
            </a:r>
            <a:r>
              <a:rPr lang="en-US" sz="1200" dirty="0" err="1">
                <a:solidFill>
                  <a:srgbClr val="FF0000"/>
                </a:solidFill>
              </a:rPr>
              <a:t>검증</a:t>
            </a:r>
            <a:r>
              <a:rPr lang="en-US" sz="1200" dirty="0">
                <a:solidFill>
                  <a:srgbClr val="FF0000"/>
                </a:solidFill>
              </a:rPr>
              <a:t> batch </a:t>
            </a:r>
            <a:r>
              <a:rPr lang="en-US" sz="1200" dirty="0" err="1">
                <a:solidFill>
                  <a:srgbClr val="FF0000"/>
                </a:solidFill>
              </a:rPr>
              <a:t>크기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73E6A3-B459-593C-452E-6663535C8491}"/>
              </a:ext>
            </a:extLst>
          </p:cNvPr>
          <p:cNvSpPr txBox="1"/>
          <p:nvPr/>
        </p:nvSpPr>
        <p:spPr>
          <a:xfrm>
            <a:off x="3886481" y="3381189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gradient를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몇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번에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한번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수행할지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A74812-B5BD-9972-A7C2-1A0FCB5DB00B}"/>
              </a:ext>
            </a:extLst>
          </p:cNvPr>
          <p:cNvSpPr txBox="1"/>
          <p:nvPr/>
        </p:nvSpPr>
        <p:spPr>
          <a:xfrm>
            <a:off x="3354373" y="3639825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평가 전략 사용 </a:t>
            </a:r>
            <a:r>
              <a:rPr lang="en-US" altLang="ko-KR" sz="1200" dirty="0">
                <a:solidFill>
                  <a:srgbClr val="FF0000"/>
                </a:solidFill>
              </a:rPr>
              <a:t>/ no -&gt; </a:t>
            </a:r>
            <a:r>
              <a:rPr lang="ko-KR" altLang="en-US" sz="1200" dirty="0">
                <a:solidFill>
                  <a:srgbClr val="FF0000"/>
                </a:solidFill>
              </a:rPr>
              <a:t>평가 수행 </a:t>
            </a:r>
            <a:r>
              <a:rPr lang="en-US" altLang="ko-KR" sz="1200" dirty="0">
                <a:solidFill>
                  <a:srgbClr val="FF0000"/>
                </a:solidFill>
              </a:rPr>
              <a:t>x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219005-E79C-399A-8BFF-729448251F73}"/>
              </a:ext>
            </a:extLst>
          </p:cNvPr>
          <p:cNvSpPr txBox="1"/>
          <p:nvPr/>
        </p:nvSpPr>
        <p:spPr>
          <a:xfrm>
            <a:off x="3137077" y="3879143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체크 포인트 저장전략 </a:t>
            </a:r>
            <a:r>
              <a:rPr lang="en-US" altLang="ko-KR" sz="1200" dirty="0">
                <a:solidFill>
                  <a:srgbClr val="FF0000"/>
                </a:solidFill>
              </a:rPr>
              <a:t>/ step -&gt; </a:t>
            </a:r>
            <a:r>
              <a:rPr lang="ko-KR" altLang="en-US" sz="1200" dirty="0">
                <a:solidFill>
                  <a:srgbClr val="FF0000"/>
                </a:solidFill>
              </a:rPr>
              <a:t>일정 </a:t>
            </a:r>
            <a:r>
              <a:rPr lang="ko-KR" altLang="en-US" sz="1200" dirty="0" err="1">
                <a:solidFill>
                  <a:srgbClr val="FF0000"/>
                </a:solidFill>
              </a:rPr>
              <a:t>스템마다</a:t>
            </a:r>
            <a:r>
              <a:rPr lang="ko-KR" altLang="en-US" sz="1200" dirty="0">
                <a:solidFill>
                  <a:srgbClr val="FF0000"/>
                </a:solidFill>
              </a:rPr>
              <a:t> 저장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533C3B-6898-EF7C-C99D-263EC8048732}"/>
              </a:ext>
            </a:extLst>
          </p:cNvPr>
          <p:cNvSpPr txBox="1"/>
          <p:nvPr/>
        </p:nvSpPr>
        <p:spPr>
          <a:xfrm>
            <a:off x="2674857" y="4085029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체크포인트 저장 스텝 간격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8B3EB8B-BC06-FEA1-EE68-10022785B16D}"/>
              </a:ext>
            </a:extLst>
          </p:cNvPr>
          <p:cNvSpPr txBox="1"/>
          <p:nvPr/>
        </p:nvSpPr>
        <p:spPr>
          <a:xfrm>
            <a:off x="2853650" y="4340521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저장할 체크포인트 최대 개수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9782C4-2A3A-C918-833D-DD71BB212520}"/>
              </a:ext>
            </a:extLst>
          </p:cNvPr>
          <p:cNvSpPr txBox="1"/>
          <p:nvPr/>
        </p:nvSpPr>
        <p:spPr>
          <a:xfrm>
            <a:off x="2839614" y="4509279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학습률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989274-D031-EB05-23D7-DFFB1906B8E1}"/>
              </a:ext>
            </a:extLst>
          </p:cNvPr>
          <p:cNvSpPr txBox="1"/>
          <p:nvPr/>
        </p:nvSpPr>
        <p:spPr>
          <a:xfrm>
            <a:off x="2707807" y="4723463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가중치 감소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84D16C-A74C-467C-C05B-385DE6770A53}"/>
              </a:ext>
            </a:extLst>
          </p:cNvPr>
          <p:cNvSpPr txBox="1"/>
          <p:nvPr/>
        </p:nvSpPr>
        <p:spPr>
          <a:xfrm>
            <a:off x="2769590" y="4945886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200" dirty="0">
                <a:solidFill>
                  <a:srgbClr val="FF0000"/>
                </a:solidFill>
              </a:rPr>
              <a:t>학습시작전 </a:t>
            </a:r>
            <a:r>
              <a:rPr lang="en-US" altLang="ko-KR" sz="1200" dirty="0">
                <a:solidFill>
                  <a:srgbClr val="FF0000"/>
                </a:solidFill>
              </a:rPr>
              <a:t>warmup </a:t>
            </a:r>
            <a:r>
              <a:rPr lang="ko-KR" altLang="en-US" sz="1200" dirty="0">
                <a:solidFill>
                  <a:srgbClr val="FF0000"/>
                </a:solidFill>
              </a:rPr>
              <a:t>비율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09271EB-9732-BC6A-B9C0-12F62F55DADC}"/>
              </a:ext>
            </a:extLst>
          </p:cNvPr>
          <p:cNvSpPr txBox="1"/>
          <p:nvPr/>
        </p:nvSpPr>
        <p:spPr>
          <a:xfrm>
            <a:off x="5898275" y="5131733"/>
            <a:ext cx="4448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</a:rPr>
              <a:t>d</a:t>
            </a:r>
            <a:r>
              <a:rPr lang="en-KR" altLang="ko-KR" sz="1200" dirty="0">
                <a:solidFill>
                  <a:srgbClr val="FF0000"/>
                </a:solidFill>
              </a:rPr>
              <a:t>eepspeed </a:t>
            </a:r>
            <a:r>
              <a:rPr lang="ko-KR" altLang="en-US" sz="1200" dirty="0">
                <a:solidFill>
                  <a:srgbClr val="FF0000"/>
                </a:solidFill>
              </a:rPr>
              <a:t>사용하여 </a:t>
            </a:r>
            <a:r>
              <a:rPr lang="ko-KR" altLang="en-US" sz="1200" dirty="0" err="1">
                <a:solidFill>
                  <a:srgbClr val="FF0000"/>
                </a:solidFill>
              </a:rPr>
              <a:t>훈련진행할</a:t>
            </a:r>
            <a:r>
              <a:rPr lang="ko-KR" altLang="en-US" sz="1200" dirty="0">
                <a:solidFill>
                  <a:srgbClr val="FF0000"/>
                </a:solidFill>
              </a:rPr>
              <a:t> 경우 </a:t>
            </a:r>
            <a:r>
              <a:rPr lang="en-US" altLang="ko-KR" sz="1200" dirty="0" err="1">
                <a:solidFill>
                  <a:srgbClr val="FF0000"/>
                </a:solidFill>
              </a:rPr>
              <a:t>deepspeed</a:t>
            </a:r>
            <a:r>
              <a:rPr lang="ko-KR" altLang="en-US" sz="1200" dirty="0">
                <a:solidFill>
                  <a:srgbClr val="FF0000"/>
                </a:solidFill>
              </a:rPr>
              <a:t> 설정 파일의 경로</a:t>
            </a:r>
            <a:endParaRPr lang="en-KR" sz="1200" dirty="0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0701D5-58A3-0595-4652-6E126995EFDE}"/>
              </a:ext>
            </a:extLst>
          </p:cNvPr>
          <p:cNvSpPr txBox="1"/>
          <p:nvPr/>
        </p:nvSpPr>
        <p:spPr>
          <a:xfrm>
            <a:off x="1829646" y="5468986"/>
            <a:ext cx="4448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tensorflow</a:t>
            </a:r>
            <a:r>
              <a:rPr lang="en-US" sz="1200" dirty="0">
                <a:solidFill>
                  <a:srgbClr val="FF0000"/>
                </a:solidFill>
              </a:rPr>
              <a:t> 32비트 </a:t>
            </a:r>
            <a:r>
              <a:rPr lang="en-US" sz="1200" dirty="0" err="1">
                <a:solidFill>
                  <a:srgbClr val="FF0000"/>
                </a:solidFill>
              </a:rPr>
              <a:t>형식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사용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 err="1">
                <a:solidFill>
                  <a:srgbClr val="FF0000"/>
                </a:solidFill>
              </a:rPr>
              <a:t>여부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endParaRPr lang="en-KR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362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31321" y="117565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2E37F083-3D93-3E67-B2D4-C5C19228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54" y="1792828"/>
            <a:ext cx="7772400" cy="2276531"/>
          </a:xfrm>
          <a:prstGeom prst="rect">
            <a:avLst/>
          </a:prstGeom>
        </p:spPr>
      </p:pic>
      <p:pic>
        <p:nvPicPr>
          <p:cNvPr id="7" name="Picture 6" descr="A picture containing screenshot, text, font&#10;&#10;Description automatically generated">
            <a:extLst>
              <a:ext uri="{FF2B5EF4-FFF2-40B4-BE49-F238E27FC236}">
                <a16:creationId xmlns:a16="http://schemas.microsoft.com/office/drawing/2014/main" id="{E853644B-A744-C0AC-C55C-B0A4B952E0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20" y="4457241"/>
            <a:ext cx="5972149" cy="74520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3DBC0D-C61C-2B8D-2B23-AFC58E32B665}"/>
              </a:ext>
            </a:extLst>
          </p:cNvPr>
          <p:cNvCxnSpPr/>
          <p:nvPr/>
        </p:nvCxnSpPr>
        <p:spPr>
          <a:xfrm>
            <a:off x="3818237" y="2557849"/>
            <a:ext cx="132217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2E3E58F-7307-4E7B-841E-C71D98939605}"/>
              </a:ext>
            </a:extLst>
          </p:cNvPr>
          <p:cNvCxnSpPr/>
          <p:nvPr/>
        </p:nvCxnSpPr>
        <p:spPr>
          <a:xfrm>
            <a:off x="856724" y="4897399"/>
            <a:ext cx="132217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035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31321" y="117565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2E37F083-3D93-3E67-B2D4-C5C19228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54" y="1751569"/>
            <a:ext cx="7772400" cy="22765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9E589D-FE38-8701-9C9B-2CFA10F02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54" y="4604012"/>
            <a:ext cx="7065818" cy="64824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0BC1F1-7338-BF1E-FC25-943B101980B8}"/>
              </a:ext>
            </a:extLst>
          </p:cNvPr>
          <p:cNvCxnSpPr/>
          <p:nvPr/>
        </p:nvCxnSpPr>
        <p:spPr>
          <a:xfrm>
            <a:off x="5078629" y="2508423"/>
            <a:ext cx="132217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A53AFA-3C97-9989-2D90-751A5CAB1F0A}"/>
              </a:ext>
            </a:extLst>
          </p:cNvPr>
          <p:cNvCxnSpPr/>
          <p:nvPr/>
        </p:nvCxnSpPr>
        <p:spPr>
          <a:xfrm>
            <a:off x="829211" y="5033320"/>
            <a:ext cx="12019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979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31321" y="117565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2E37F083-3D93-3E67-B2D4-C5C19228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54" y="1889154"/>
            <a:ext cx="7772400" cy="2276531"/>
          </a:xfrm>
          <a:prstGeom prst="rect">
            <a:avLst/>
          </a:prstGeom>
        </p:spPr>
      </p:pic>
      <p:pic>
        <p:nvPicPr>
          <p:cNvPr id="14" name="Picture 13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0C8E12FC-A555-4CD2-B56B-C3F00873F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928" y="4660591"/>
            <a:ext cx="7772400" cy="145732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552806-F3B7-CAF8-BCDA-7B1FC92C0394}"/>
              </a:ext>
            </a:extLst>
          </p:cNvPr>
          <p:cNvCxnSpPr/>
          <p:nvPr/>
        </p:nvCxnSpPr>
        <p:spPr>
          <a:xfrm>
            <a:off x="6421190" y="2656704"/>
            <a:ext cx="145439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2B6053-B564-713B-2DF8-13C96D26EFE8}"/>
              </a:ext>
            </a:extLst>
          </p:cNvPr>
          <p:cNvCxnSpPr/>
          <p:nvPr/>
        </p:nvCxnSpPr>
        <p:spPr>
          <a:xfrm>
            <a:off x="878055" y="5008607"/>
            <a:ext cx="145439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126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80749" y="132727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2E37F083-3D93-3E67-B2D4-C5C19228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30" y="1707652"/>
            <a:ext cx="7772400" cy="2276531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552806-F3B7-CAF8-BCDA-7B1FC92C0394}"/>
              </a:ext>
            </a:extLst>
          </p:cNvPr>
          <p:cNvCxnSpPr/>
          <p:nvPr/>
        </p:nvCxnSpPr>
        <p:spPr>
          <a:xfrm>
            <a:off x="3788689" y="2681416"/>
            <a:ext cx="311761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C9589204-9471-EF1E-3783-6076BC416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54" y="4063563"/>
            <a:ext cx="5308654" cy="279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09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80749" y="132727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2E37F083-3D93-3E67-B2D4-C5C19228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30" y="1893005"/>
            <a:ext cx="7772400" cy="2276531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552806-F3B7-CAF8-BCDA-7B1FC92C0394}"/>
              </a:ext>
            </a:extLst>
          </p:cNvPr>
          <p:cNvCxnSpPr/>
          <p:nvPr/>
        </p:nvCxnSpPr>
        <p:spPr>
          <a:xfrm>
            <a:off x="1221503" y="3496964"/>
            <a:ext cx="414954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C16267-B98C-DEB1-E339-85F242D1C837}"/>
              </a:ext>
            </a:extLst>
          </p:cNvPr>
          <p:cNvSpPr txBox="1"/>
          <p:nvPr/>
        </p:nvSpPr>
        <p:spPr>
          <a:xfrm>
            <a:off x="-1064497" y="470221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/>
              <a:t>L</a:t>
            </a:r>
            <a:r>
              <a:rPr lang="en-KR" altLang="ko-KR" dirty="0"/>
              <a:t>LAMA – 7B</a:t>
            </a:r>
            <a:endParaRPr lang="en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2332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0235D-2FD0-092C-33FA-7A5B9149305F}"/>
              </a:ext>
            </a:extLst>
          </p:cNvPr>
          <p:cNvSpPr txBox="1"/>
          <p:nvPr/>
        </p:nvSpPr>
        <p:spPr>
          <a:xfrm>
            <a:off x="377754" y="806325"/>
            <a:ext cx="12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train()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-680749" y="125262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16267-B98C-DEB1-E339-85F242D1C837}"/>
              </a:ext>
            </a:extLst>
          </p:cNvPr>
          <p:cNvSpPr txBox="1"/>
          <p:nvPr/>
        </p:nvSpPr>
        <p:spPr>
          <a:xfrm>
            <a:off x="319461" y="417722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LLAMA </a:t>
            </a:r>
            <a:r>
              <a:rPr lang="en-US" altLang="ko-KR" sz="1800" dirty="0">
                <a:solidFill>
                  <a:schemeClr val="tx1"/>
                </a:solidFill>
              </a:rPr>
              <a:t>tokenizer  : BPE (Byte pair encoding)</a:t>
            </a:r>
            <a:endParaRPr lang="en-KR" sz="1800" dirty="0">
              <a:solidFill>
                <a:schemeClr val="tx1"/>
              </a:solidFill>
            </a:endParaRPr>
          </a:p>
        </p:txBody>
      </p:sp>
      <p:pic>
        <p:nvPicPr>
          <p:cNvPr id="9" name="Picture 8" descr="A screen 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4D3441A6-946B-0BE8-ABA7-6C8CD8541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13" y="1687587"/>
            <a:ext cx="5588000" cy="21590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A9E230-7EF0-03A4-BC20-D7AABCA0D85E}"/>
              </a:ext>
            </a:extLst>
          </p:cNvPr>
          <p:cNvCxnSpPr/>
          <p:nvPr/>
        </p:nvCxnSpPr>
        <p:spPr>
          <a:xfrm>
            <a:off x="1581013" y="2372500"/>
            <a:ext cx="414954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938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Alpaca</a:t>
            </a:r>
            <a:endParaRPr kumimoji="1" lang="ko-Kore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6043D-CC3C-2E91-7C6A-8B2742A5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LLaMA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7B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모델의 지도 학습을 사용하여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OpenAI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text-davinci-003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으로 생성된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52K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instruction-following demonstrations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</a:t>
            </a:r>
            <a:r>
              <a:rPr kumimoji="1" lang="ko-KR" altLang="en-US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파인튜닝된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언어 모델</a:t>
            </a:r>
            <a:endParaRPr kumimoji="1" lang="en-US" altLang="ko-KR" sz="18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01B5959-2E76-FBE5-DF5A-BF064FBA2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64" y="2373313"/>
            <a:ext cx="8518336" cy="354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91328E-44FE-CC80-4864-7A5562F88781}"/>
              </a:ext>
            </a:extLst>
          </p:cNvPr>
          <p:cNvSpPr/>
          <p:nvPr/>
        </p:nvSpPr>
        <p:spPr>
          <a:xfrm>
            <a:off x="491614" y="2348771"/>
            <a:ext cx="2321092" cy="37185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362BDBA-2002-89A8-4881-1018B9AAE011}"/>
              </a:ext>
            </a:extLst>
          </p:cNvPr>
          <p:cNvSpPr/>
          <p:nvPr/>
        </p:nvSpPr>
        <p:spPr>
          <a:xfrm>
            <a:off x="3479972" y="2285737"/>
            <a:ext cx="2321092" cy="37185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401368-4400-2D29-1AC3-AF74E0E0DD3A}"/>
              </a:ext>
            </a:extLst>
          </p:cNvPr>
          <p:cNvSpPr txBox="1"/>
          <p:nvPr/>
        </p:nvSpPr>
        <p:spPr>
          <a:xfrm>
            <a:off x="422590" y="612242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</a:t>
            </a:r>
            <a:r>
              <a:rPr kumimoji="1" lang="en-US" altLang="ko-KR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문장 생성</a:t>
            </a:r>
            <a:endParaRPr kumimoji="1" lang="ko-Kore-KR" altLang="en-US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462394-4B6E-7322-79F2-ED8828FE7602}"/>
              </a:ext>
            </a:extLst>
          </p:cNvPr>
          <p:cNvSpPr txBox="1"/>
          <p:nvPr/>
        </p:nvSpPr>
        <p:spPr>
          <a:xfrm>
            <a:off x="3479972" y="6122427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2. </a:t>
            </a:r>
            <a:r>
              <a:rPr kumimoji="1" lang="ko-KR" altLang="en-US" dirty="0" err="1">
                <a:solidFill>
                  <a:schemeClr val="accent1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파인튜닝</a:t>
            </a:r>
            <a:endParaRPr kumimoji="1" lang="ko-Kore-KR" altLang="en-US" dirty="0">
              <a:solidFill>
                <a:schemeClr val="accent1"/>
              </a:solidFill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0988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8C5EF-8C7E-2CA0-0ADB-AADADA65BB25}"/>
              </a:ext>
            </a:extLst>
          </p:cNvPr>
          <p:cNvSpPr txBox="1"/>
          <p:nvPr/>
        </p:nvSpPr>
        <p:spPr>
          <a:xfrm>
            <a:off x="264469" y="1075624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sz="1800" dirty="0">
                <a:solidFill>
                  <a:schemeClr val="tx1"/>
                </a:solidFill>
              </a:rPr>
              <a:t>model, tokenizer init(load)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KR" dirty="0">
                <a:solidFill>
                  <a:schemeClr val="tx1"/>
                </a:solidFill>
              </a:rPr>
              <a:t>tokenizer update</a:t>
            </a:r>
          </a:p>
        </p:txBody>
      </p:sp>
      <p:pic>
        <p:nvPicPr>
          <p:cNvPr id="4" name="Picture 3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886FF30B-CB00-34FA-1414-4B2052605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69" y="1886155"/>
            <a:ext cx="5575300" cy="2692400"/>
          </a:xfrm>
          <a:prstGeom prst="rect">
            <a:avLst/>
          </a:prstGeom>
        </p:spPr>
      </p:pic>
      <p:pic>
        <p:nvPicPr>
          <p:cNvPr id="11" name="Picture 10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B8B0D906-88F4-2BC8-9197-E96387E2C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531" y="2365975"/>
            <a:ext cx="2540000" cy="939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B8E9CE-FB4D-9D9F-43AB-B32A4C49F242}"/>
              </a:ext>
            </a:extLst>
          </p:cNvPr>
          <p:cNvSpPr txBox="1"/>
          <p:nvPr/>
        </p:nvSpPr>
        <p:spPr>
          <a:xfrm>
            <a:off x="264469" y="4854676"/>
            <a:ext cx="7384363" cy="1529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KR" sz="1600" dirty="0">
                <a:solidFill>
                  <a:schemeClr val="tx1"/>
                </a:solidFill>
              </a:rPr>
              <a:t>pad_token : 패딩토큰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시퀀스의 길이를 맞추기 위해 사용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tx1"/>
                </a:solidFill>
              </a:rPr>
              <a:t>eos_t</a:t>
            </a:r>
            <a:r>
              <a:rPr lang="en-US" altLang="ko-KR" sz="1600" dirty="0" err="1"/>
              <a:t>oken</a:t>
            </a:r>
            <a:r>
              <a:rPr lang="en-US" altLang="ko-KR" sz="1600" dirty="0"/>
              <a:t> : </a:t>
            </a:r>
            <a:r>
              <a:rPr lang="ko-KR" altLang="en-US" sz="1600" dirty="0"/>
              <a:t>문장의 끝을 나타내는 나타내는 토큰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tx1"/>
                </a:solidFill>
              </a:rPr>
              <a:t>bos_token</a:t>
            </a:r>
            <a:r>
              <a:rPr lang="en-US" altLang="ko-KR" sz="1600" dirty="0">
                <a:solidFill>
                  <a:schemeClr val="tx1"/>
                </a:solidFill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</a:rPr>
              <a:t>문장의 시작을 나타내는 토큰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tx1"/>
                </a:solidFill>
              </a:rPr>
              <a:t>unk_token</a:t>
            </a:r>
            <a:r>
              <a:rPr lang="en-US" sz="1600" dirty="0">
                <a:solidFill>
                  <a:schemeClr val="tx1"/>
                </a:solidFill>
              </a:rPr>
              <a:t> : </a:t>
            </a:r>
            <a:r>
              <a:rPr lang="en-US" sz="1600" dirty="0" err="1">
                <a:solidFill>
                  <a:schemeClr val="tx1"/>
                </a:solidFill>
              </a:rPr>
              <a:t>알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수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없는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토큰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모델이 단어를 인식하지 </a:t>
            </a:r>
            <a:r>
              <a:rPr lang="ko-KR" altLang="en-US" sz="1600" dirty="0" err="1">
                <a:solidFill>
                  <a:schemeClr val="tx1"/>
                </a:solidFill>
              </a:rPr>
              <a:t>못할때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 err="1">
                <a:solidFill>
                  <a:schemeClr val="tx1"/>
                </a:solidFill>
              </a:rPr>
              <a:t>사전에없는경우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endParaRPr lang="en-K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040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smart_tokenzier_and_embedding_resize()</a:t>
            </a:r>
          </a:p>
        </p:txBody>
      </p:sp>
      <p:pic>
        <p:nvPicPr>
          <p:cNvPr id="9" name="Picture 8" descr="A picture containing text, font, screenshot&#10;&#10;Description automatically generated">
            <a:extLst>
              <a:ext uri="{FF2B5EF4-FFF2-40B4-BE49-F238E27FC236}">
                <a16:creationId xmlns:a16="http://schemas.microsoft.com/office/drawing/2014/main" id="{20F16631-DD52-CB9D-0ED3-22F6B21FD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42" y="1882008"/>
            <a:ext cx="4006273" cy="1119909"/>
          </a:xfrm>
          <a:prstGeom prst="rect">
            <a:avLst/>
          </a:prstGeom>
        </p:spPr>
      </p:pic>
      <p:pic>
        <p:nvPicPr>
          <p:cNvPr id="10" name="Content Placeholder 6" descr="A picture containing text, screenshot, software, font&#10;&#10;Description automatically generated">
            <a:extLst>
              <a:ext uri="{FF2B5EF4-FFF2-40B4-BE49-F238E27FC236}">
                <a16:creationId xmlns:a16="http://schemas.microsoft.com/office/drawing/2014/main" id="{7C83A414-BABE-4DA6-43E9-6BBD8474F2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2642" y="2997882"/>
            <a:ext cx="7169727" cy="349499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6D513C-A20D-06A6-E156-1C9E0F07E91E}"/>
              </a:ext>
            </a:extLst>
          </p:cNvPr>
          <p:cNvSpPr txBox="1"/>
          <p:nvPr/>
        </p:nvSpPr>
        <p:spPr>
          <a:xfrm>
            <a:off x="422642" y="1440438"/>
            <a:ext cx="58422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토크나이저와 모델의 임베딩 크기를 조정</a:t>
            </a:r>
            <a:endParaRPr lang="en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2267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>
                <a:solidFill>
                  <a:schemeClr val="tx1"/>
                </a:solidFill>
              </a:rPr>
              <a:t>smart_tokenzier_and_embedding_resize()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08519-6A5F-99DF-BABA-EA2B93522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469" y="1844304"/>
            <a:ext cx="7632700" cy="62230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0A2836-C008-99C5-6285-71413224E89F}"/>
              </a:ext>
            </a:extLst>
          </p:cNvPr>
          <p:cNvSpPr txBox="1"/>
          <p:nvPr/>
        </p:nvSpPr>
        <p:spPr>
          <a:xfrm>
            <a:off x="264469" y="2770898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</a:t>
            </a:r>
            <a:r>
              <a:rPr lang="en-KR" altLang="ko-KR" dirty="0"/>
              <a:t>dd_special_toknes(</a:t>
            </a:r>
            <a:r>
              <a:rPr lang="en-KR" dirty="0"/>
              <a:t>special_token_dict)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KR" dirty="0">
                <a:solidFill>
                  <a:schemeClr val="tx1"/>
                </a:solidFill>
              </a:rPr>
              <a:t>토크나의저의 특수 토큰 추가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KR" dirty="0"/>
              <a:t>return -&gt; 추가된 토큰의 수 반환</a:t>
            </a:r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A3229B-0A29-ABA9-9B69-2875824D5501}"/>
              </a:ext>
            </a:extLst>
          </p:cNvPr>
          <p:cNvSpPr txBox="1"/>
          <p:nvPr/>
        </p:nvSpPr>
        <p:spPr>
          <a:xfrm>
            <a:off x="264469" y="3694228"/>
            <a:ext cx="75173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</a:t>
            </a:r>
            <a:r>
              <a:rPr lang="en-KR" altLang="ko-KR" dirty="0"/>
              <a:t>esize_token_embeddings(len(tokenizer)</a:t>
            </a:r>
            <a:r>
              <a:rPr lang="en-US" altLang="ko-KR" dirty="0"/>
              <a:t>)</a:t>
            </a:r>
            <a:endParaRPr lang="en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KR" dirty="0"/>
              <a:t>토큰이 추가되어 길이가 바뀌었을 것이므로 모델의 토큰 임베딩 행렬 크기 조절</a:t>
            </a:r>
            <a:endParaRPr lang="en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45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>
                <a:solidFill>
                  <a:schemeClr val="tx1"/>
                </a:solidFill>
              </a:rPr>
              <a:t>smart_tokenzier_and_embedding_resize()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8" name="Content Placeholder 7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23B66348-D679-87A5-6771-6174AB691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69" y="1747365"/>
            <a:ext cx="7886700" cy="2085932"/>
          </a:xfrm>
          <a:ln w="2857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28FF3C-3F45-BD94-7FA4-B536E806AE15}"/>
              </a:ext>
            </a:extLst>
          </p:cNvPr>
          <p:cNvSpPr txBox="1"/>
          <p:nvPr/>
        </p:nvSpPr>
        <p:spPr>
          <a:xfrm>
            <a:off x="5354629" y="87730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모델의 입력</a:t>
            </a:r>
            <a:r>
              <a:rPr lang="en-US" altLang="ko-KR" sz="1400" dirty="0">
                <a:solidFill>
                  <a:srgbClr val="FF0000"/>
                </a:solidFill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</a:rPr>
              <a:t>출력 </a:t>
            </a:r>
            <a:r>
              <a:rPr lang="en-KR" sz="1400" dirty="0">
                <a:solidFill>
                  <a:srgbClr val="FF0000"/>
                </a:solidFill>
              </a:rPr>
              <a:t>임베딩 가중치 가져옴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CD7437-A0DE-5679-36A9-059213E05365}"/>
              </a:ext>
            </a:extLst>
          </p:cNvPr>
          <p:cNvSpPr txBox="1"/>
          <p:nvPr/>
        </p:nvSpPr>
        <p:spPr>
          <a:xfrm>
            <a:off x="5394354" y="525641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새로운 토큰을 제외한 이전 임베딩들의 평균값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73D5CE-F190-6B18-47EA-FC463F45A835}"/>
              </a:ext>
            </a:extLst>
          </p:cNvPr>
          <p:cNvSpPr/>
          <p:nvPr/>
        </p:nvSpPr>
        <p:spPr>
          <a:xfrm>
            <a:off x="628650" y="2036064"/>
            <a:ext cx="5321046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1959B3-5F68-5B5C-A750-C1F252636345}"/>
              </a:ext>
            </a:extLst>
          </p:cNvPr>
          <p:cNvCxnSpPr>
            <a:cxnSpLocks/>
          </p:cNvCxnSpPr>
          <p:nvPr/>
        </p:nvCxnSpPr>
        <p:spPr>
          <a:xfrm flipV="1">
            <a:off x="5394354" y="1293813"/>
            <a:ext cx="502112" cy="498115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B69A30B-9B8E-C59C-B29E-F5A17317392D}"/>
              </a:ext>
            </a:extLst>
          </p:cNvPr>
          <p:cNvSpPr/>
          <p:nvPr/>
        </p:nvSpPr>
        <p:spPr>
          <a:xfrm>
            <a:off x="644129" y="2676144"/>
            <a:ext cx="7329439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B3D469-86A5-96D0-7332-171E9A7E0CC9}"/>
              </a:ext>
            </a:extLst>
          </p:cNvPr>
          <p:cNvCxnSpPr>
            <a:cxnSpLocks/>
          </p:cNvCxnSpPr>
          <p:nvPr/>
        </p:nvCxnSpPr>
        <p:spPr>
          <a:xfrm>
            <a:off x="6241698" y="3252326"/>
            <a:ext cx="305406" cy="17829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F5946A9-13EF-611C-DFDE-2C81C077D245}"/>
              </a:ext>
            </a:extLst>
          </p:cNvPr>
          <p:cNvSpPr/>
          <p:nvPr/>
        </p:nvSpPr>
        <p:spPr>
          <a:xfrm>
            <a:off x="600318" y="3277143"/>
            <a:ext cx="5321047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C70F11-A94C-91C6-9C3A-098EF33B1EDA}"/>
              </a:ext>
            </a:extLst>
          </p:cNvPr>
          <p:cNvCxnSpPr>
            <a:cxnSpLocks/>
          </p:cNvCxnSpPr>
          <p:nvPr/>
        </p:nvCxnSpPr>
        <p:spPr>
          <a:xfrm>
            <a:off x="3248562" y="3843638"/>
            <a:ext cx="305406" cy="17829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8ABB21-2126-F728-10B1-DEC734AC03F8}"/>
              </a:ext>
            </a:extLst>
          </p:cNvPr>
          <p:cNvSpPr txBox="1"/>
          <p:nvPr/>
        </p:nvSpPr>
        <p:spPr>
          <a:xfrm>
            <a:off x="1669698" y="564059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새로운 토큰에 대한 임베딩값 초기화 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평균값으로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endParaRPr lang="en-KR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5735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make_supervise_data_module()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A7AA2A-5AA9-67A8-02DB-EFCB733CB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69" y="1614516"/>
            <a:ext cx="7886700" cy="639794"/>
          </a:xfrm>
        </p:spPr>
      </p:pic>
      <p:pic>
        <p:nvPicPr>
          <p:cNvPr id="10" name="Picture 9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3288E03D-645B-9FB6-4832-673C89F6F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19" y="2519098"/>
            <a:ext cx="7772400" cy="20175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B100D3-FFFB-65D2-2DD4-2237B0D2B8C4}"/>
              </a:ext>
            </a:extLst>
          </p:cNvPr>
          <p:cNvSpPr txBox="1"/>
          <p:nvPr/>
        </p:nvSpPr>
        <p:spPr>
          <a:xfrm>
            <a:off x="321618" y="4859046"/>
            <a:ext cx="6140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data_module</a:t>
            </a:r>
            <a:r>
              <a:rPr lang="en-US" dirty="0"/>
              <a:t> </a:t>
            </a:r>
            <a:r>
              <a:rPr lang="en-US" dirty="0" err="1"/>
              <a:t>생성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dict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/>
              <a:t>train_dataset</a:t>
            </a:r>
            <a:r>
              <a:rPr lang="en-US" dirty="0"/>
              <a:t>, </a:t>
            </a:r>
            <a:r>
              <a:rPr lang="en-US" dirty="0" err="1"/>
              <a:t>eval_dataset</a:t>
            </a:r>
            <a:r>
              <a:rPr lang="en-US" dirty="0"/>
              <a:t>, </a:t>
            </a:r>
            <a:r>
              <a:rPr lang="en-US" dirty="0" err="1"/>
              <a:t>data_collator</a:t>
            </a:r>
            <a:r>
              <a:rPr lang="en-US" dirty="0"/>
              <a:t>) </a:t>
            </a:r>
            <a:r>
              <a:rPr lang="en-US" dirty="0" err="1"/>
              <a:t>반환</a:t>
            </a:r>
            <a:endParaRPr lang="en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4529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pic>
        <p:nvPicPr>
          <p:cNvPr id="8" name="Content Placeholder 7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4EA02F2B-74F1-31C3-5694-6415CC4A7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69" y="1360323"/>
            <a:ext cx="7722174" cy="5265119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120581-AB6D-9B74-990C-332271D01D81}"/>
              </a:ext>
            </a:extLst>
          </p:cNvPr>
          <p:cNvCxnSpPr/>
          <p:nvPr/>
        </p:nvCxnSpPr>
        <p:spPr>
          <a:xfrm>
            <a:off x="1702830" y="1519883"/>
            <a:ext cx="67848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E4C76A-F375-871C-3427-98637BF11388}"/>
              </a:ext>
            </a:extLst>
          </p:cNvPr>
          <p:cNvCxnSpPr/>
          <p:nvPr/>
        </p:nvCxnSpPr>
        <p:spPr>
          <a:xfrm>
            <a:off x="846489" y="2796752"/>
            <a:ext cx="283419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F7F2AA-F5D3-5513-A07E-7D6724AF8D87}"/>
              </a:ext>
            </a:extLst>
          </p:cNvPr>
          <p:cNvCxnSpPr/>
          <p:nvPr/>
        </p:nvCxnSpPr>
        <p:spPr>
          <a:xfrm>
            <a:off x="688133" y="3282787"/>
            <a:ext cx="607535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6FF7A4-6297-E49D-4B2E-31538865C543}"/>
              </a:ext>
            </a:extLst>
          </p:cNvPr>
          <p:cNvCxnSpPr/>
          <p:nvPr/>
        </p:nvCxnSpPr>
        <p:spPr>
          <a:xfrm>
            <a:off x="741130" y="3579349"/>
            <a:ext cx="90306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ABBB6E-6D86-7AD8-A637-486A6156B24A}"/>
              </a:ext>
            </a:extLst>
          </p:cNvPr>
          <p:cNvCxnSpPr/>
          <p:nvPr/>
        </p:nvCxnSpPr>
        <p:spPr>
          <a:xfrm>
            <a:off x="764808" y="4361948"/>
            <a:ext cx="61680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773592-EEC6-FBF9-A15C-3902E8FC5387}"/>
              </a:ext>
            </a:extLst>
          </p:cNvPr>
          <p:cNvCxnSpPr/>
          <p:nvPr/>
        </p:nvCxnSpPr>
        <p:spPr>
          <a:xfrm>
            <a:off x="1581496" y="4996262"/>
            <a:ext cx="74633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668C619-8F58-B44C-D94A-E2F7A420003F}"/>
              </a:ext>
            </a:extLst>
          </p:cNvPr>
          <p:cNvSpPr txBox="1"/>
          <p:nvPr/>
        </p:nvSpPr>
        <p:spPr>
          <a:xfrm>
            <a:off x="5623245" y="979368"/>
            <a:ext cx="31542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rgbClr val="FF0000"/>
                </a:solidFill>
              </a:rPr>
              <a:t>torh.utils.data.Dataset 상속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7309692-8D1C-0047-BCD1-8A68F8A5DE56}"/>
              </a:ext>
            </a:extLst>
          </p:cNvPr>
          <p:cNvCxnSpPr>
            <a:cxnSpLocks/>
          </p:cNvCxnSpPr>
          <p:nvPr/>
        </p:nvCxnSpPr>
        <p:spPr>
          <a:xfrm flipV="1">
            <a:off x="2402881" y="1175657"/>
            <a:ext cx="3192162" cy="29549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5BFA27B-63FC-BA5F-F940-FF2079E6C923}"/>
              </a:ext>
            </a:extLst>
          </p:cNvPr>
          <p:cNvSpPr txBox="1"/>
          <p:nvPr/>
        </p:nvSpPr>
        <p:spPr>
          <a:xfrm>
            <a:off x="3379573" y="2384458"/>
            <a:ext cx="3154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FF0000"/>
                </a:solidFill>
              </a:rPr>
              <a:t>학습데이터</a:t>
            </a:r>
            <a:r>
              <a:rPr lang="en-US" altLang="ko-KR" sz="1600" dirty="0">
                <a:solidFill>
                  <a:srgbClr val="FF0000"/>
                </a:solidFill>
              </a:rPr>
              <a:t>(</a:t>
            </a:r>
            <a:r>
              <a:rPr lang="en-US" altLang="ko-KR" sz="1600" dirty="0" err="1">
                <a:solidFill>
                  <a:srgbClr val="FF0000"/>
                </a:solidFill>
              </a:rPr>
              <a:t>alpaca.json</a:t>
            </a:r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>
                <a:solidFill>
                  <a:srgbClr val="FF0000"/>
                </a:solidFill>
              </a:rPr>
              <a:t>로드</a:t>
            </a:r>
            <a:r>
              <a:rPr lang="en-US" altLang="ko-KR" sz="1600" dirty="0">
                <a:solidFill>
                  <a:srgbClr val="FF0000"/>
                </a:solidFill>
              </a:rPr>
              <a:t>)</a:t>
            </a:r>
            <a:endParaRPr lang="en-KR" sz="1600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BFEC56-F32C-3429-955F-2AE09D75F419}"/>
              </a:ext>
            </a:extLst>
          </p:cNvPr>
          <p:cNvSpPr txBox="1"/>
          <p:nvPr/>
        </p:nvSpPr>
        <p:spPr>
          <a:xfrm>
            <a:off x="5731424" y="2769145"/>
            <a:ext cx="3154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</a:rPr>
              <a:t>프롬프트 문장 생성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59B0F3-C760-1D65-AFEC-EE910C9E79D5}"/>
              </a:ext>
            </a:extLst>
          </p:cNvPr>
          <p:cNvSpPr txBox="1"/>
          <p:nvPr/>
        </p:nvSpPr>
        <p:spPr>
          <a:xfrm>
            <a:off x="1544425" y="3314936"/>
            <a:ext cx="38678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</a:rPr>
              <a:t>source</a:t>
            </a:r>
            <a:r>
              <a:rPr lang="en-US" altLang="ko-KR" sz="1600" dirty="0">
                <a:solidFill>
                  <a:srgbClr val="FF0000"/>
                </a:solidFill>
              </a:rPr>
              <a:t>(instruction, input ) </a:t>
            </a:r>
            <a:r>
              <a:rPr lang="en-KR" sz="1600" dirty="0">
                <a:solidFill>
                  <a:srgbClr val="FF0000"/>
                </a:solidFill>
              </a:rPr>
              <a:t>리스트 생성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772C92-5B20-9B1B-5E20-B1ABEA80BBDB}"/>
              </a:ext>
            </a:extLst>
          </p:cNvPr>
          <p:cNvSpPr txBox="1"/>
          <p:nvPr/>
        </p:nvSpPr>
        <p:spPr>
          <a:xfrm>
            <a:off x="1073210" y="3838728"/>
            <a:ext cx="3154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</a:rPr>
              <a:t>target ( output ) 리스트 생성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DD4E65-F548-A1E6-EC79-12F47D7A73D5}"/>
              </a:ext>
            </a:extLst>
          </p:cNvPr>
          <p:cNvSpPr txBox="1"/>
          <p:nvPr/>
        </p:nvSpPr>
        <p:spPr>
          <a:xfrm>
            <a:off x="3273255" y="5255086"/>
            <a:ext cx="3154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</a:rPr>
              <a:t>전체문장 토큰 인덱스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E245F31-9F45-5E0D-9E9D-9A3119F19343}"/>
              </a:ext>
            </a:extLst>
          </p:cNvPr>
          <p:cNvCxnSpPr/>
          <p:nvPr/>
        </p:nvCxnSpPr>
        <p:spPr>
          <a:xfrm>
            <a:off x="1116052" y="5469940"/>
            <a:ext cx="74633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8FB1AA9-47F0-BD82-7B94-BADCB6E3BA4D}"/>
              </a:ext>
            </a:extLst>
          </p:cNvPr>
          <p:cNvCxnSpPr/>
          <p:nvPr/>
        </p:nvCxnSpPr>
        <p:spPr>
          <a:xfrm>
            <a:off x="1107812" y="5634697"/>
            <a:ext cx="74633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4092233-B2F1-F55B-529B-D8AE35BB3659}"/>
              </a:ext>
            </a:extLst>
          </p:cNvPr>
          <p:cNvSpPr txBox="1"/>
          <p:nvPr/>
        </p:nvSpPr>
        <p:spPr>
          <a:xfrm>
            <a:off x="2131778" y="4736655"/>
            <a:ext cx="3154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</a:rPr>
              <a:t>학습용 데이터 전처리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F51501-90D4-5CC7-A4B8-2983B0793623}"/>
              </a:ext>
            </a:extLst>
          </p:cNvPr>
          <p:cNvSpPr txBox="1"/>
          <p:nvPr/>
        </p:nvSpPr>
        <p:spPr>
          <a:xfrm>
            <a:off x="3265015" y="5506341"/>
            <a:ext cx="38771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</a:rPr>
              <a:t>t</a:t>
            </a:r>
            <a:r>
              <a:rPr lang="en-KR" altLang="ko-KR" sz="1600" dirty="0">
                <a:solidFill>
                  <a:srgbClr val="FF0000"/>
                </a:solidFill>
              </a:rPr>
              <a:t>rget (ouput, label) </a:t>
            </a:r>
            <a:r>
              <a:rPr lang="en-KR" sz="1600" dirty="0">
                <a:solidFill>
                  <a:srgbClr val="FF0000"/>
                </a:solidFill>
              </a:rPr>
              <a:t>토큰 인덱스</a:t>
            </a:r>
          </a:p>
        </p:txBody>
      </p:sp>
    </p:spTree>
    <p:extLst>
      <p:ext uri="{BB962C8B-B14F-4D97-AF65-F5344CB8AC3E}">
        <p14:creationId xmlns:p14="http://schemas.microsoft.com/office/powerpoint/2010/main" val="3767484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E06479-BFBD-7E42-1F71-5948AF57FD09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1CB786-0BDB-7054-3229-FC7EFF82F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17" y="1814738"/>
            <a:ext cx="3797300" cy="34290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9041BEE1-BFBE-3FAA-39AD-A50161793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45" y="2306742"/>
            <a:ext cx="7065818" cy="421774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ADB48F-48AF-F985-16AF-0A87A126C24B}"/>
              </a:ext>
            </a:extLst>
          </p:cNvPr>
          <p:cNvCxnSpPr/>
          <p:nvPr/>
        </p:nvCxnSpPr>
        <p:spPr>
          <a:xfrm>
            <a:off x="1004359" y="5119832"/>
            <a:ext cx="414954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DAFAC1-B350-CE41-A203-CF9EFED79BC1}"/>
              </a:ext>
            </a:extLst>
          </p:cNvPr>
          <p:cNvCxnSpPr/>
          <p:nvPr/>
        </p:nvCxnSpPr>
        <p:spPr>
          <a:xfrm>
            <a:off x="868971" y="4135405"/>
            <a:ext cx="99336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3271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E06479-BFBD-7E42-1F71-5948AF57FD09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45E55D-2413-87C0-D952-89EF743EB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77" y="1838593"/>
            <a:ext cx="7772400" cy="592514"/>
          </a:xfrm>
          <a:prstGeom prst="rect">
            <a:avLst/>
          </a:prstGeom>
        </p:spPr>
      </p:pic>
      <p:pic>
        <p:nvPicPr>
          <p:cNvPr id="7" name="Picture 6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3EF7AD50-1CA4-1BAE-01E6-60FD46797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277" y="2823628"/>
            <a:ext cx="7772400" cy="21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639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E06479-BFBD-7E42-1F71-5948AF57FD09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1A649-72ED-C3C8-4C7C-1C5C84EE2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69" y="1692867"/>
            <a:ext cx="8549640" cy="798648"/>
          </a:xfrm>
          <a:prstGeom prst="rect">
            <a:avLst/>
          </a:prstGeom>
        </p:spPr>
      </p:pic>
      <p:sp>
        <p:nvSpPr>
          <p:cNvPr id="9" name="AutoShape 4">
            <a:extLst>
              <a:ext uri="{FF2B5EF4-FFF2-40B4-BE49-F238E27FC236}">
                <a16:creationId xmlns:a16="http://schemas.microsoft.com/office/drawing/2014/main" id="{1BB4A591-28F4-81A7-C85D-789DDB194B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KR"/>
          </a:p>
        </p:txBody>
      </p:sp>
      <p:pic>
        <p:nvPicPr>
          <p:cNvPr id="11" name="Picture 10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3FC6D90D-1261-6BE2-109C-DBDDCF6E1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09" y="2567419"/>
            <a:ext cx="5888182" cy="392545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C9B105-3F8C-202E-0504-5650135F2EFC}"/>
              </a:ext>
            </a:extLst>
          </p:cNvPr>
          <p:cNvCxnSpPr/>
          <p:nvPr/>
        </p:nvCxnSpPr>
        <p:spPr>
          <a:xfrm>
            <a:off x="1704872" y="2290125"/>
            <a:ext cx="109270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64827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E06479-BFBD-7E42-1F71-5948AF57FD09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27B0CE-89EF-BF57-269B-A407513EA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33" y="1780377"/>
            <a:ext cx="7772400" cy="411622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FB4D2B1-8F41-592A-F993-90102B2D7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33" y="2368525"/>
            <a:ext cx="7065818" cy="42177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D7B1A77-7AA8-3908-3F7D-3F58C0A0350A}"/>
              </a:ext>
            </a:extLst>
          </p:cNvPr>
          <p:cNvCxnSpPr/>
          <p:nvPr/>
        </p:nvCxnSpPr>
        <p:spPr>
          <a:xfrm>
            <a:off x="726230" y="3439308"/>
            <a:ext cx="668288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22A1870-B92A-8970-6D77-6FB9228775F5}"/>
              </a:ext>
            </a:extLst>
          </p:cNvPr>
          <p:cNvCxnSpPr/>
          <p:nvPr/>
        </p:nvCxnSpPr>
        <p:spPr>
          <a:xfrm>
            <a:off x="800370" y="4427854"/>
            <a:ext cx="668288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BF01FEC-AB59-77EF-5D39-01E2636A882D}"/>
              </a:ext>
            </a:extLst>
          </p:cNvPr>
          <p:cNvCxnSpPr/>
          <p:nvPr/>
        </p:nvCxnSpPr>
        <p:spPr>
          <a:xfrm>
            <a:off x="821592" y="5428749"/>
            <a:ext cx="456450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0E39EE-9DD2-4130-93CA-EE012DA1CF5F}"/>
              </a:ext>
            </a:extLst>
          </p:cNvPr>
          <p:cNvCxnSpPr/>
          <p:nvPr/>
        </p:nvCxnSpPr>
        <p:spPr>
          <a:xfrm>
            <a:off x="1017640" y="6417293"/>
            <a:ext cx="607535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44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Alpaca</a:t>
            </a:r>
            <a:endParaRPr kumimoji="1" lang="ko-Kore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6043D-CC3C-2E91-7C6A-8B2742A5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19271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seed_tasks.jsonl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구조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id, name, instruction, instances(input, output)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D2C55-BB97-C427-DA73-5610437D3553}"/>
              </a:ext>
            </a:extLst>
          </p:cNvPr>
          <p:cNvSpPr txBox="1"/>
          <p:nvPr/>
        </p:nvSpPr>
        <p:spPr>
          <a:xfrm>
            <a:off x="628649" y="1838512"/>
            <a:ext cx="8023738" cy="440120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"seed_task_0",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name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breakfast_suggestion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"Is there anything I can eat for a breakfast that doesn't include eggs, yet includes protein, and has roughly 700-1000 calories?",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instances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[{"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"Yes, you can have 1 oatmeal banana protein shake and 4 strips of bacon. The oatmeal banana protein shake may contain 1/2 cup oatmeal, 60 grams whey protein powder, 1/2 medium banana, 1tbsp flaxseed oil and 1/2 cup 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watter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totalling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about 550 calories. The 4 strips of bacon contains about 200 calories."}], "</a:t>
            </a:r>
            <a:r>
              <a:rPr lang="en-US" altLang="ko-Kore-KR" sz="1400" dirty="0" err="1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is_classification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false}</a:t>
            </a:r>
          </a:p>
          <a:p>
            <a:endParaRPr lang="en-US" altLang="ko-Kore-KR" sz="1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"seed_task_1",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name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antonym_relation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"What is the relation between the given pairs?",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instances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[{"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"Night : Day :: Right : Left", "output": "The relation between the given pairs is that they are opposites."}], "</a:t>
            </a:r>
            <a:r>
              <a:rPr lang="en-US" altLang="ko-Kore-KR" sz="1400" dirty="0" err="1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is_classification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false}</a:t>
            </a:r>
          </a:p>
          <a:p>
            <a:endParaRPr lang="en-US" altLang="ko-Kore-KR" sz="1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id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"seed_task_2",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name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one_sentence_description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"Generate a one-sentence description for each of the following people.",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instances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[{"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"- 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Brack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Obama\n- Elon Musk\n- Taylor Swift", "</a:t>
            </a:r>
            <a:r>
              <a:rPr lang="en-US" altLang="ko-Kore-KR" sz="1400" dirty="0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"- Barack Hussein Obama II is an American politician who served as the 44th president of the United States from 2009 to 2017.\n- Elon Musk is the founder, CEO, and chief engineer of SpaceX; angel investor, CEO and product architect of Tesla, Inc.; founder of The Boring Company; co-founder of </a:t>
            </a:r>
            <a:r>
              <a:rPr lang="en-US" altLang="ko-Kore-KR" sz="14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Neuralink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and OpenAI; president of the Musk Foundation; and owner and CEO of Twitter, Inc.\n- Taylor Alison Swift is an American singer-songwriter."}], "</a:t>
            </a:r>
            <a:r>
              <a:rPr lang="en-US" altLang="ko-Kore-KR" sz="1400" dirty="0" err="1">
                <a:solidFill>
                  <a:srgbClr val="FF0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is_classification</a:t>
            </a:r>
            <a:r>
              <a:rPr lang="en-US" altLang="ko-Kore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": false}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61642-E7C9-4510-2ED8-35090F1401B1}"/>
              </a:ext>
            </a:extLst>
          </p:cNvPr>
          <p:cNvSpPr txBox="1"/>
          <p:nvPr/>
        </p:nvSpPr>
        <p:spPr>
          <a:xfrm>
            <a:off x="628649" y="6369763"/>
            <a:ext cx="48718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00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사전 훈련된 모델을 파인튜닝하기 위한 초기 데이터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9745531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156BE654-0070-1D77-333D-77CA79F88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76" y="2242721"/>
            <a:ext cx="8549640" cy="326685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FBF3DE-DD4F-C88C-88DD-87DE6683F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6538" y="1534822"/>
            <a:ext cx="5054600" cy="533400"/>
          </a:xfr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preprocess()</a:t>
            </a:r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9EEC7B1-8614-A013-BEBD-F5BBD6203DA7}"/>
              </a:ext>
            </a:extLst>
          </p:cNvPr>
          <p:cNvCxnSpPr/>
          <p:nvPr/>
        </p:nvCxnSpPr>
        <p:spPr>
          <a:xfrm>
            <a:off x="624556" y="3810014"/>
            <a:ext cx="377231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B4B0D7-E91C-8453-ABF2-96BC4BA3A578}"/>
              </a:ext>
            </a:extLst>
          </p:cNvPr>
          <p:cNvCxnSpPr/>
          <p:nvPr/>
        </p:nvCxnSpPr>
        <p:spPr>
          <a:xfrm>
            <a:off x="7188976" y="4382546"/>
            <a:ext cx="159983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E6B6CD-3C7F-3347-60E4-EAC4AC5124B0}"/>
              </a:ext>
            </a:extLst>
          </p:cNvPr>
          <p:cNvCxnSpPr/>
          <p:nvPr/>
        </p:nvCxnSpPr>
        <p:spPr>
          <a:xfrm>
            <a:off x="3695591" y="4374307"/>
            <a:ext cx="234231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C61E42-0981-2265-B0D4-82B0AD9E9F9A}"/>
              </a:ext>
            </a:extLst>
          </p:cNvPr>
          <p:cNvCxnSpPr/>
          <p:nvPr/>
        </p:nvCxnSpPr>
        <p:spPr>
          <a:xfrm>
            <a:off x="661136" y="4378427"/>
            <a:ext cx="283419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0E21317-3B72-A58C-7E90-BE921CAD53C9}"/>
              </a:ext>
            </a:extLst>
          </p:cNvPr>
          <p:cNvCxnSpPr/>
          <p:nvPr/>
        </p:nvCxnSpPr>
        <p:spPr>
          <a:xfrm>
            <a:off x="1500199" y="4712060"/>
            <a:ext cx="234231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A830658-348F-7DF4-146F-251F27505D50}"/>
              </a:ext>
            </a:extLst>
          </p:cNvPr>
          <p:cNvCxnSpPr/>
          <p:nvPr/>
        </p:nvCxnSpPr>
        <p:spPr>
          <a:xfrm>
            <a:off x="3401351" y="5086883"/>
            <a:ext cx="2576541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D7CCB6F-48B7-E0EF-EDCE-FE1AE514B855}"/>
              </a:ext>
            </a:extLst>
          </p:cNvPr>
          <p:cNvCxnSpPr/>
          <p:nvPr/>
        </p:nvCxnSpPr>
        <p:spPr>
          <a:xfrm>
            <a:off x="868218" y="5432874"/>
            <a:ext cx="2576541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2C7F428-AECE-4550-7904-3B326FCC9439}"/>
              </a:ext>
            </a:extLst>
          </p:cNvPr>
          <p:cNvSpPr txBox="1"/>
          <p:nvPr/>
        </p:nvSpPr>
        <p:spPr>
          <a:xfrm>
            <a:off x="4998572" y="5088925"/>
            <a:ext cx="3154234" cy="279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프롬프트문장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 err="1">
                <a:solidFill>
                  <a:srgbClr val="FF0000"/>
                </a:solidFill>
              </a:rPr>
              <a:t>패딩제외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길이</a:t>
            </a:r>
            <a:endParaRPr lang="en-KR" sz="1400" dirty="0">
              <a:solidFill>
                <a:srgbClr val="FF0000"/>
              </a:solidFill>
            </a:endParaRPr>
          </a:p>
        </p:txBody>
      </p:sp>
      <p:pic>
        <p:nvPicPr>
          <p:cNvPr id="24" name="Picture 23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B2277E9D-B2B3-5EAF-B439-24FA31371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1989" y="2400610"/>
            <a:ext cx="3327400" cy="14478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7AEFC60-6F76-8A6D-64CB-F7BC857FC5EF}"/>
              </a:ext>
            </a:extLst>
          </p:cNvPr>
          <p:cNvCxnSpPr>
            <a:cxnSpLocks/>
          </p:cNvCxnSpPr>
          <p:nvPr/>
        </p:nvCxnSpPr>
        <p:spPr>
          <a:xfrm flipV="1">
            <a:off x="4312674" y="2774600"/>
            <a:ext cx="889521" cy="1291981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24125B0-BAC3-9F0E-1297-472ECA8A9E83}"/>
              </a:ext>
            </a:extLst>
          </p:cNvPr>
          <p:cNvSpPr txBox="1"/>
          <p:nvPr/>
        </p:nvSpPr>
        <p:spPr>
          <a:xfrm>
            <a:off x="932586" y="3917799"/>
            <a:ext cx="9136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전체문장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9B54E8A-C82E-4C83-DA90-0C14E5E1567C}"/>
              </a:ext>
            </a:extLst>
          </p:cNvPr>
          <p:cNvSpPr txBox="1"/>
          <p:nvPr/>
        </p:nvSpPr>
        <p:spPr>
          <a:xfrm>
            <a:off x="2214519" y="3938272"/>
            <a:ext cx="9136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400" dirty="0">
                <a:solidFill>
                  <a:srgbClr val="FF0000"/>
                </a:solidFill>
              </a:rPr>
              <a:t>프롬프트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EC9933-F097-DBBD-3347-90B2A5B01A5C}"/>
              </a:ext>
            </a:extLst>
          </p:cNvPr>
          <p:cNvSpPr txBox="1"/>
          <p:nvPr/>
        </p:nvSpPr>
        <p:spPr>
          <a:xfrm>
            <a:off x="531683" y="5717193"/>
            <a:ext cx="61409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합쳐진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/>
              <a:t>문장과</a:t>
            </a:r>
            <a:r>
              <a:rPr lang="en-US" altLang="ko-KR" dirty="0"/>
              <a:t>, </a:t>
            </a:r>
            <a:r>
              <a:rPr lang="ko-KR" altLang="en-US" dirty="0"/>
              <a:t>타깃 문장 각각 토큰화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label </a:t>
            </a:r>
            <a:r>
              <a:rPr lang="ko-KR" altLang="en-US" dirty="0"/>
              <a:t>의 프롬프트 부분을 </a:t>
            </a:r>
            <a:r>
              <a:rPr lang="en-US" altLang="ko-KR" dirty="0"/>
              <a:t>IGNORE_INDEX ( -100 ) </a:t>
            </a:r>
            <a:r>
              <a:rPr lang="ko-KR" altLang="en-US" dirty="0" err="1"/>
              <a:t>으로</a:t>
            </a:r>
            <a:r>
              <a:rPr lang="ko-KR" altLang="en-US" dirty="0"/>
              <a:t> 지정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977530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_tokenize_fn(</a:t>
            </a:r>
            <a:r>
              <a:rPr lang="en-KR" dirty="0"/>
              <a:t>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8" name="Content Placeholder 7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152D1560-AC39-E5F1-68BF-91F13A5485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0533" y="1455278"/>
            <a:ext cx="7169729" cy="2393347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62BD2-5AB6-8B5C-EC11-D758629A8266}"/>
              </a:ext>
            </a:extLst>
          </p:cNvPr>
          <p:cNvCxnSpPr/>
          <p:nvPr/>
        </p:nvCxnSpPr>
        <p:spPr>
          <a:xfrm>
            <a:off x="1074867" y="2327205"/>
            <a:ext cx="74633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78D2553-5DA7-7C1F-561E-51F4E2856B0D}"/>
              </a:ext>
            </a:extLst>
          </p:cNvPr>
          <p:cNvSpPr txBox="1"/>
          <p:nvPr/>
        </p:nvSpPr>
        <p:spPr>
          <a:xfrm>
            <a:off x="416869" y="3973096"/>
            <a:ext cx="4043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>
                <a:solidFill>
                  <a:schemeClr val="tx1"/>
                </a:solidFill>
              </a:rPr>
              <a:t>tokenizer(</a:t>
            </a:r>
            <a:r>
              <a:rPr lang="en-KR" dirty="0"/>
              <a:t>,,) -&gt; return BatchEncoding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23" name="Picture 22" descr="A picture containing text, screenshot, font, black&#10;&#10;Description automatically generated">
            <a:extLst>
              <a:ext uri="{FF2B5EF4-FFF2-40B4-BE49-F238E27FC236}">
                <a16:creationId xmlns:a16="http://schemas.microsoft.com/office/drawing/2014/main" id="{C2A6650C-BEFB-DB53-7AFA-6925BDA01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43" y="4911748"/>
            <a:ext cx="9404604" cy="15034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7119A3C-DF26-B188-6598-09A4E23EABFA}"/>
              </a:ext>
            </a:extLst>
          </p:cNvPr>
          <p:cNvCxnSpPr/>
          <p:nvPr/>
        </p:nvCxnSpPr>
        <p:spPr>
          <a:xfrm>
            <a:off x="482713" y="5099249"/>
            <a:ext cx="67848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A335E0F-0D6C-D9FF-81A9-522371D08ECB}"/>
              </a:ext>
            </a:extLst>
          </p:cNvPr>
          <p:cNvCxnSpPr/>
          <p:nvPr/>
        </p:nvCxnSpPr>
        <p:spPr>
          <a:xfrm>
            <a:off x="4110557" y="5807702"/>
            <a:ext cx="99336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65C30F3-E973-595C-E935-F50CDFFEC213}"/>
              </a:ext>
            </a:extLst>
          </p:cNvPr>
          <p:cNvCxnSpPr/>
          <p:nvPr/>
        </p:nvCxnSpPr>
        <p:spPr>
          <a:xfrm>
            <a:off x="2779903" y="6083672"/>
            <a:ext cx="109270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C10C95-ECB4-0467-77D0-62AB6743398D}"/>
              </a:ext>
            </a:extLst>
          </p:cNvPr>
          <p:cNvCxnSpPr/>
          <p:nvPr/>
        </p:nvCxnSpPr>
        <p:spPr>
          <a:xfrm>
            <a:off x="741636" y="2133613"/>
            <a:ext cx="132217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5565056-D8AB-FCD4-0B40-21BADC9E2400}"/>
              </a:ext>
            </a:extLst>
          </p:cNvPr>
          <p:cNvCxnSpPr>
            <a:cxnSpLocks/>
          </p:cNvCxnSpPr>
          <p:nvPr/>
        </p:nvCxnSpPr>
        <p:spPr>
          <a:xfrm>
            <a:off x="931678" y="2212777"/>
            <a:ext cx="0" cy="251161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6318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76826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_tokenize_fn()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0E09DB20-8E72-D1C4-6928-84E2E88B8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69" y="1665813"/>
            <a:ext cx="7886700" cy="2866876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081E26D-9728-672B-FA55-032180BB20C9}"/>
              </a:ext>
            </a:extLst>
          </p:cNvPr>
          <p:cNvCxnSpPr/>
          <p:nvPr/>
        </p:nvCxnSpPr>
        <p:spPr>
          <a:xfrm>
            <a:off x="423828" y="2232466"/>
            <a:ext cx="82096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F5A9CF-F71A-F0B8-3EE6-7B7B707DEF96}"/>
              </a:ext>
            </a:extLst>
          </p:cNvPr>
          <p:cNvCxnSpPr/>
          <p:nvPr/>
        </p:nvCxnSpPr>
        <p:spPr>
          <a:xfrm>
            <a:off x="465072" y="2842067"/>
            <a:ext cx="109270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DA9831E-46B1-DF61-C386-4BA19E21080B}"/>
              </a:ext>
            </a:extLst>
          </p:cNvPr>
          <p:cNvSpPr txBox="1"/>
          <p:nvPr/>
        </p:nvSpPr>
        <p:spPr>
          <a:xfrm>
            <a:off x="264469" y="4730010"/>
            <a:ext cx="4043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input_ids : 토큰 인덱스 리스트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14" name="Picture 13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38B7FF9F-76DC-65D6-1B91-DCC762CFD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73" y="5192187"/>
            <a:ext cx="5308654" cy="151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756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_</a:t>
            </a:r>
            <a:r>
              <a:rPr lang="en-KR" dirty="0"/>
              <a:t>tokenize_fn()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0E09DB20-8E72-D1C4-6928-84E2E88B8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69" y="1665813"/>
            <a:ext cx="7886700" cy="2866876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081E26D-9728-672B-FA55-032180BB20C9}"/>
              </a:ext>
            </a:extLst>
          </p:cNvPr>
          <p:cNvCxnSpPr/>
          <p:nvPr/>
        </p:nvCxnSpPr>
        <p:spPr>
          <a:xfrm>
            <a:off x="423828" y="2232466"/>
            <a:ext cx="82096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F5A9CF-F71A-F0B8-3EE6-7B7B707DEF96}"/>
              </a:ext>
            </a:extLst>
          </p:cNvPr>
          <p:cNvCxnSpPr/>
          <p:nvPr/>
        </p:nvCxnSpPr>
        <p:spPr>
          <a:xfrm>
            <a:off x="465072" y="2842067"/>
            <a:ext cx="109270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icture containing text, font, number, graphics&#10;&#10;Description automatically generated">
            <a:extLst>
              <a:ext uri="{FF2B5EF4-FFF2-40B4-BE49-F238E27FC236}">
                <a16:creationId xmlns:a16="http://schemas.microsoft.com/office/drawing/2014/main" id="{65B6EEC3-83D4-F3CD-3C3A-C4884E638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43" y="5359303"/>
            <a:ext cx="1308100" cy="431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E034D9-61FE-F751-79FF-E95B4D3B974B}"/>
              </a:ext>
            </a:extLst>
          </p:cNvPr>
          <p:cNvSpPr txBox="1"/>
          <p:nvPr/>
        </p:nvSpPr>
        <p:spPr>
          <a:xfrm>
            <a:off x="264469" y="4777658"/>
            <a:ext cx="55555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KR" altLang="ko-KR" dirty="0"/>
              <a:t>nput_ids_lens : </a:t>
            </a:r>
            <a:r>
              <a:rPr lang="ko-KR" altLang="en-US" dirty="0"/>
              <a:t> </a:t>
            </a:r>
            <a:r>
              <a:rPr lang="ko-KR" altLang="en-US" dirty="0" err="1"/>
              <a:t>패딩제외</a:t>
            </a:r>
            <a:r>
              <a:rPr lang="ko-KR" altLang="en-US" dirty="0"/>
              <a:t> 문장의 길이의 리스트</a:t>
            </a:r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FFE0F2-DB34-425C-9E1A-E021F59C8CFE}"/>
              </a:ext>
            </a:extLst>
          </p:cNvPr>
          <p:cNvCxnSpPr/>
          <p:nvPr/>
        </p:nvCxnSpPr>
        <p:spPr>
          <a:xfrm>
            <a:off x="2644061" y="3006827"/>
            <a:ext cx="175981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5388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preprocess()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13" name="Picture 12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CA50F288-0307-3FFE-2CC0-DCCCF168F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96" y="1732170"/>
            <a:ext cx="8549640" cy="204651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B1B0C38-C338-2B9A-0643-6829F7A015B0}"/>
              </a:ext>
            </a:extLst>
          </p:cNvPr>
          <p:cNvCxnSpPr/>
          <p:nvPr/>
        </p:nvCxnSpPr>
        <p:spPr>
          <a:xfrm>
            <a:off x="395065" y="2092427"/>
            <a:ext cx="283419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3475EF0-BC87-EA04-E27B-8DC827313C8A}"/>
              </a:ext>
            </a:extLst>
          </p:cNvPr>
          <p:cNvCxnSpPr/>
          <p:nvPr/>
        </p:nvCxnSpPr>
        <p:spPr>
          <a:xfrm>
            <a:off x="3171618" y="2755426"/>
            <a:ext cx="283419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9C687C7-EFF5-9BE4-5C1E-7A529DF438D5}"/>
              </a:ext>
            </a:extLst>
          </p:cNvPr>
          <p:cNvSpPr txBox="1"/>
          <p:nvPr/>
        </p:nvSpPr>
        <p:spPr>
          <a:xfrm>
            <a:off x="270911" y="4150529"/>
            <a:ext cx="61409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합쳐진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/>
              <a:t>문장과</a:t>
            </a:r>
            <a:r>
              <a:rPr lang="en-US" altLang="ko-KR" dirty="0"/>
              <a:t>, </a:t>
            </a:r>
            <a:r>
              <a:rPr lang="ko-KR" altLang="en-US" dirty="0"/>
              <a:t>타깃 문장 각각 토큰화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label </a:t>
            </a:r>
            <a:r>
              <a:rPr lang="ko-KR" altLang="en-US" dirty="0"/>
              <a:t>의 프롬프트 부분을 </a:t>
            </a:r>
            <a:r>
              <a:rPr lang="en-US" altLang="ko-KR" dirty="0"/>
              <a:t>IGNORE_INDEX ( -100 ) </a:t>
            </a:r>
            <a:r>
              <a:rPr lang="ko-KR" altLang="en-US" dirty="0" err="1"/>
              <a:t>으로</a:t>
            </a:r>
            <a:r>
              <a:rPr lang="ko-KR" altLang="en-US" dirty="0"/>
              <a:t> 지정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D1F19D-0DE3-A786-C00A-9DF5B39C3DAF}"/>
              </a:ext>
            </a:extLst>
          </p:cNvPr>
          <p:cNvCxnSpPr/>
          <p:nvPr/>
        </p:nvCxnSpPr>
        <p:spPr>
          <a:xfrm>
            <a:off x="1013685" y="3698809"/>
            <a:ext cx="311761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6719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2DD02E0-1B2E-8395-46E3-A4184FF3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2A876-C59B-EF9C-8A71-FEA89DEDF6B7}"/>
              </a:ext>
            </a:extLst>
          </p:cNvPr>
          <p:cNvSpPr txBox="1"/>
          <p:nvPr/>
        </p:nvSpPr>
        <p:spPr>
          <a:xfrm>
            <a:off x="264469" y="990991"/>
            <a:ext cx="293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chemeClr val="tx1"/>
                </a:solidFill>
              </a:rPr>
              <a:t>SupervisedDataset  ( class 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FFE0F2-DB34-425C-9E1A-E021F59C8CFE}"/>
              </a:ext>
            </a:extLst>
          </p:cNvPr>
          <p:cNvCxnSpPr/>
          <p:nvPr/>
        </p:nvCxnSpPr>
        <p:spPr>
          <a:xfrm>
            <a:off x="2644061" y="3006827"/>
            <a:ext cx="175981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83077C3D-DF0E-A286-8326-6C827E5D6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7" y="2159185"/>
            <a:ext cx="6299200" cy="3048000"/>
          </a:xfrm>
          <a:prstGeom prst="rect">
            <a:avLst/>
          </a:prstGeom>
        </p:spPr>
      </p:pic>
      <p:pic>
        <p:nvPicPr>
          <p:cNvPr id="13" name="Picture 12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C2DB6581-1EEF-4DC2-AD72-96FE2DA9D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67" y="1495131"/>
            <a:ext cx="4648200" cy="6477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979E577-F384-2388-B138-70AF73797F5F}"/>
              </a:ext>
            </a:extLst>
          </p:cNvPr>
          <p:cNvCxnSpPr/>
          <p:nvPr/>
        </p:nvCxnSpPr>
        <p:spPr>
          <a:xfrm>
            <a:off x="671254" y="2788522"/>
            <a:ext cx="99336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2C7885-4D40-69E1-FB88-68AC2C1BD6CC}"/>
              </a:ext>
            </a:extLst>
          </p:cNvPr>
          <p:cNvCxnSpPr>
            <a:cxnSpLocks/>
          </p:cNvCxnSpPr>
          <p:nvPr/>
        </p:nvCxnSpPr>
        <p:spPr>
          <a:xfrm flipV="1">
            <a:off x="1732434" y="1650815"/>
            <a:ext cx="3680680" cy="1001489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picture containing font, screenshot, graphics, text&#10;&#10;Description automatically generated">
            <a:extLst>
              <a:ext uri="{FF2B5EF4-FFF2-40B4-BE49-F238E27FC236}">
                <a16:creationId xmlns:a16="http://schemas.microsoft.com/office/drawing/2014/main" id="{9ED957CD-3702-2039-9413-71A2A7890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114" y="1028647"/>
            <a:ext cx="3967438" cy="53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536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make_supervise_data_module()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10" name="Picture 9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3288E03D-645B-9FB6-4832-673C89F6F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18" y="1678839"/>
            <a:ext cx="7772400" cy="201751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57ED018-10A9-D73F-4A6C-B11F2F50E937}"/>
              </a:ext>
            </a:extLst>
          </p:cNvPr>
          <p:cNvCxnSpPr/>
          <p:nvPr/>
        </p:nvCxnSpPr>
        <p:spPr>
          <a:xfrm>
            <a:off x="652886" y="2850308"/>
            <a:ext cx="283419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6A2200-41B0-A496-CA6E-688C92A9E3C4}"/>
              </a:ext>
            </a:extLst>
          </p:cNvPr>
          <p:cNvCxnSpPr/>
          <p:nvPr/>
        </p:nvCxnSpPr>
        <p:spPr>
          <a:xfrm>
            <a:off x="721252" y="3422838"/>
            <a:ext cx="552304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F934FE3-1E60-788D-B17F-8D9A729E576D}"/>
              </a:ext>
            </a:extLst>
          </p:cNvPr>
          <p:cNvSpPr txBox="1"/>
          <p:nvPr/>
        </p:nvSpPr>
        <p:spPr>
          <a:xfrm>
            <a:off x="-134984" y="3895656"/>
            <a:ext cx="7547720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DataCollator</a:t>
            </a:r>
            <a:endParaRPr lang="en-US" altLang="ko-KR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학습 중에 데이터를 배치로 구성</a:t>
            </a:r>
            <a:endParaRPr lang="en-US" altLang="ko-KR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배치 내의 데이터를 </a:t>
            </a:r>
            <a:r>
              <a:rPr lang="ko-KR" altLang="en-US" dirty="0" err="1"/>
              <a:t>텐서로</a:t>
            </a:r>
            <a:r>
              <a:rPr lang="ko-KR" altLang="en-US" dirty="0"/>
              <a:t> 변환하고 패딩 및 </a:t>
            </a:r>
            <a:r>
              <a:rPr lang="ko-KR" altLang="en-US" dirty="0" err="1"/>
              <a:t>마스킹을</a:t>
            </a:r>
            <a:r>
              <a:rPr lang="ko-KR" altLang="en-US" dirty="0"/>
              <a:t> 수행하여 모델학습에 적합한 형태로 구성하는 역할</a:t>
            </a:r>
            <a:endParaRPr lang="en-US" altLang="ko-KR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416876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1D2F1C-F62A-B56B-9030-8CBB01EA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train.py</a:t>
            </a:r>
            <a:endParaRPr kumimoji="1" lang="ko-Kore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8BAAA4-657B-2A49-7FC9-E201B7574299}"/>
              </a:ext>
            </a:extLst>
          </p:cNvPr>
          <p:cNvSpPr txBox="1"/>
          <p:nvPr/>
        </p:nvSpPr>
        <p:spPr>
          <a:xfrm>
            <a:off x="264469" y="1075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train()</a:t>
            </a:r>
            <a:endParaRPr lang="en-KR" dirty="0">
              <a:solidFill>
                <a:schemeClr val="tx1"/>
              </a:solidFill>
            </a:endParaRPr>
          </a:p>
        </p:txBody>
      </p:sp>
      <p:pic>
        <p:nvPicPr>
          <p:cNvPr id="4" name="Picture 3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84D12D2A-A2FA-6C1E-F918-E7931D4A5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4" y="1584239"/>
            <a:ext cx="7772400" cy="240716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7E1C69F-3AF1-B3AD-D0C2-415C9C07F80B}"/>
              </a:ext>
            </a:extLst>
          </p:cNvPr>
          <p:cNvCxnSpPr/>
          <p:nvPr/>
        </p:nvCxnSpPr>
        <p:spPr>
          <a:xfrm>
            <a:off x="1578453" y="2133611"/>
            <a:ext cx="234231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03CAC6-5B09-6ED2-E5E9-1F3480C6ABA2}"/>
              </a:ext>
            </a:extLst>
          </p:cNvPr>
          <p:cNvCxnSpPr/>
          <p:nvPr/>
        </p:nvCxnSpPr>
        <p:spPr>
          <a:xfrm>
            <a:off x="349822" y="2125370"/>
            <a:ext cx="90306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464D19A-F94A-02EF-6AE8-92D47F058538}"/>
              </a:ext>
            </a:extLst>
          </p:cNvPr>
          <p:cNvCxnSpPr/>
          <p:nvPr/>
        </p:nvCxnSpPr>
        <p:spPr>
          <a:xfrm>
            <a:off x="1812041" y="2759685"/>
            <a:ext cx="90306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763D4A-5BF6-B82E-A1C2-3CB4FF41D5BB}"/>
              </a:ext>
            </a:extLst>
          </p:cNvPr>
          <p:cNvCxnSpPr/>
          <p:nvPr/>
        </p:nvCxnSpPr>
        <p:spPr>
          <a:xfrm>
            <a:off x="3006526" y="2788517"/>
            <a:ext cx="1759813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8A0D0C-7136-2FD5-4328-FCC313CBFD67}"/>
              </a:ext>
            </a:extLst>
          </p:cNvPr>
          <p:cNvCxnSpPr/>
          <p:nvPr/>
        </p:nvCxnSpPr>
        <p:spPr>
          <a:xfrm>
            <a:off x="4857655" y="2767922"/>
            <a:ext cx="159983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B304F8-0383-B680-1E4F-B2A089354C92}"/>
              </a:ext>
            </a:extLst>
          </p:cNvPr>
          <p:cNvCxnSpPr/>
          <p:nvPr/>
        </p:nvCxnSpPr>
        <p:spPr>
          <a:xfrm>
            <a:off x="6610506" y="2784397"/>
            <a:ext cx="109270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5057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Alpaca</a:t>
            </a:r>
            <a:endParaRPr kumimoji="1" lang="ko-Kore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6043D-CC3C-2E91-7C6A-8B2742A5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모델이 수행해야 하는 작업을 설명한다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input: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작업에 대한 선택적 컨텍스트 또는 입력이다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kumimoji="1" lang="ko-KR" altLang="en-US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예를 들어 </a:t>
            </a:r>
            <a:r>
              <a:rPr kumimoji="1" lang="en-US" altLang="ko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</a:t>
            </a:r>
            <a:r>
              <a:rPr kumimoji="1" lang="ko-KR" altLang="en-US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</a:t>
            </a:r>
            <a:r>
              <a:rPr kumimoji="1" lang="en-US" altLang="ko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</a:t>
            </a:r>
            <a:r>
              <a:rPr kumimoji="1" lang="ko-KR" altLang="en-US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다음 기사 요약</a:t>
            </a:r>
            <a:r>
              <a:rPr kumimoji="1" lang="en-US" altLang="ko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"</a:t>
            </a:r>
            <a:r>
              <a:rPr kumimoji="1" lang="ko-KR" altLang="en-US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인 경우 입력은 기사내용이다</a:t>
            </a:r>
            <a:r>
              <a:rPr kumimoji="1" lang="en-US" altLang="ko-KR" sz="14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output: text-davinci-003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의해 생성된 명령에 대한 답변이다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9CFAAC-3DAE-18C6-6992-57FCFF365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550" y="3759200"/>
            <a:ext cx="3644900" cy="172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7EC8C4-91B5-29A4-BDCB-50DA6B1FB51F}"/>
              </a:ext>
            </a:extLst>
          </p:cNvPr>
          <p:cNvSpPr txBox="1"/>
          <p:nvPr/>
        </p:nvSpPr>
        <p:spPr>
          <a:xfrm>
            <a:off x="5854392" y="6492874"/>
            <a:ext cx="3289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lang="en-US" altLang="ko-Kore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ore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https://arxiv.org/pdf/2212.10560.pdf</a:t>
            </a:r>
          </a:p>
        </p:txBody>
      </p:sp>
    </p:spTree>
    <p:extLst>
      <p:ext uri="{BB962C8B-B14F-4D97-AF65-F5344CB8AC3E}">
        <p14:creationId xmlns:p14="http://schemas.microsoft.com/office/powerpoint/2010/main" val="238165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Alpaca</a:t>
            </a:r>
            <a:r>
              <a:rPr kumimoji="1" lang="ko-KR" altLang="en-US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의 </a:t>
            </a:r>
            <a:r>
              <a:rPr kumimoji="1" lang="en-US" altLang="ko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self-instruction</a:t>
            </a:r>
            <a:endParaRPr kumimoji="1" lang="ko-Kore-KR" alt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54FA24-BDBC-93FA-1845-19ACECF108CB}"/>
              </a:ext>
            </a:extLst>
          </p:cNvPr>
          <p:cNvSpPr txBox="1"/>
          <p:nvPr/>
        </p:nvSpPr>
        <p:spPr>
          <a:xfrm>
            <a:off x="5854392" y="6492874"/>
            <a:ext cx="3289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lang="en-US" altLang="ko-Kore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ore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https://arxiv.org/pdf/2212.10560.pdf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D32A0E5-CB0C-368F-4773-E13BD822E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62" y="2237591"/>
            <a:ext cx="6169476" cy="352829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2D16099-CA13-BE47-C69D-A410C5B076FE}"/>
              </a:ext>
            </a:extLst>
          </p:cNvPr>
          <p:cNvSpPr/>
          <p:nvPr/>
        </p:nvSpPr>
        <p:spPr>
          <a:xfrm>
            <a:off x="6146526" y="2193443"/>
            <a:ext cx="1510212" cy="27335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5601E3C8-10F4-2530-C4AB-CC2FDC0D7C42}"/>
              </a:ext>
            </a:extLst>
          </p:cNvPr>
          <p:cNvCxnSpPr/>
          <p:nvPr/>
        </p:nvCxnSpPr>
        <p:spPr>
          <a:xfrm>
            <a:off x="6146526" y="2193443"/>
            <a:ext cx="1510212" cy="273356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DE3DA9A7-5365-4ACF-D27F-21E62AF2D804}"/>
              </a:ext>
            </a:extLst>
          </p:cNvPr>
          <p:cNvCxnSpPr>
            <a:cxnSpLocks/>
          </p:cNvCxnSpPr>
          <p:nvPr/>
        </p:nvCxnSpPr>
        <p:spPr>
          <a:xfrm flipH="1">
            <a:off x="6146526" y="2193443"/>
            <a:ext cx="1510212" cy="273356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BA870B7-A1FB-6BE2-7330-F37253E24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분류 및 </a:t>
            </a:r>
            <a:r>
              <a:rPr kumimoji="1" lang="ko-KR" altLang="en-US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비분류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간의 차이를 무시하여 데이터 생성 파이프라인을 단순화하였다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435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Alpaca</a:t>
            </a:r>
            <a:r>
              <a:rPr kumimoji="1" lang="ko-KR" altLang="en-US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의 </a:t>
            </a:r>
            <a:r>
              <a:rPr kumimoji="1" lang="en-US" altLang="ko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self-instruction</a:t>
            </a:r>
            <a:endParaRPr kumimoji="1" lang="ko-Kore-KR" altLang="en-US" sz="3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BA870B7-A1FB-6BE2-7330-F37253E24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분류 및 </a:t>
            </a:r>
            <a:r>
              <a:rPr kumimoji="1" lang="ko-KR" altLang="en-US" sz="18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비분류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 </a:t>
            </a:r>
            <a:r>
              <a:rPr kumimoji="1"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간의 차이를 무시하여 데이터 생성 파이프라인을 단순화하였다</a:t>
            </a:r>
            <a:r>
              <a:rPr kumimoji="1"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A1944A-6720-0A8E-5117-5C542CCC3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456" y="3210149"/>
            <a:ext cx="856499" cy="8564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EEB8F8-4FCD-E9AC-FF05-414856FF9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375" y="3041566"/>
            <a:ext cx="1196947" cy="1196947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EC96806-D139-5294-6449-5781E2A80F22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1738955" y="3638399"/>
            <a:ext cx="1094420" cy="16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3DBD655-9836-29C9-9784-6F719F2D1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1626" y="3041566"/>
            <a:ext cx="2387226" cy="113122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EA05A01-DD5B-25B9-7187-5C97CDE48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478" y="3129418"/>
            <a:ext cx="2387226" cy="113122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E56B4C8-B2FF-0C17-FC6B-407171E4B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8846" y="3238786"/>
            <a:ext cx="2387226" cy="113122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B9AB03C-F53C-406A-D730-35B7BED2A7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7459" y="3401944"/>
            <a:ext cx="2387226" cy="1131229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695AD95-FA3C-D076-DA2B-43D43D3E98C0}"/>
              </a:ext>
            </a:extLst>
          </p:cNvPr>
          <p:cNvCxnSpPr>
            <a:cxnSpLocks/>
          </p:cNvCxnSpPr>
          <p:nvPr/>
        </p:nvCxnSpPr>
        <p:spPr>
          <a:xfrm>
            <a:off x="4076665" y="3638399"/>
            <a:ext cx="10067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3B1180F9-B382-5752-2D2A-55C5DA9CE1BB}"/>
              </a:ext>
            </a:extLst>
          </p:cNvPr>
          <p:cNvCxnSpPr>
            <a:cxnSpLocks/>
          </p:cNvCxnSpPr>
          <p:nvPr/>
        </p:nvCxnSpPr>
        <p:spPr>
          <a:xfrm rot="16200000" flipV="1">
            <a:off x="2916674" y="4764005"/>
            <a:ext cx="10067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29520253-81D6-6F40-9DB4-85E8CAFBCBA7}"/>
              </a:ext>
            </a:extLst>
          </p:cNvPr>
          <p:cNvCxnSpPr>
            <a:cxnSpLocks/>
          </p:cNvCxnSpPr>
          <p:nvPr/>
        </p:nvCxnSpPr>
        <p:spPr>
          <a:xfrm>
            <a:off x="3410174" y="5282005"/>
            <a:ext cx="3346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B0A2DF3D-4B17-CF17-566C-83321385DAB5}"/>
              </a:ext>
            </a:extLst>
          </p:cNvPr>
          <p:cNvCxnSpPr>
            <a:cxnSpLocks/>
          </p:cNvCxnSpPr>
          <p:nvPr/>
        </p:nvCxnSpPr>
        <p:spPr>
          <a:xfrm>
            <a:off x="6756590" y="4547812"/>
            <a:ext cx="4482" cy="73419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C6E8F44-8722-2A03-CB55-AC44537400C4}"/>
              </a:ext>
            </a:extLst>
          </p:cNvPr>
          <p:cNvSpPr txBox="1"/>
          <p:nvPr/>
        </p:nvSpPr>
        <p:spPr>
          <a:xfrm>
            <a:off x="554030" y="2850179"/>
            <a:ext cx="15712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175</a:t>
            </a:r>
            <a:r>
              <a:rPr kumimoji="1" lang="ko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</a:t>
            </a:r>
            <a:r>
              <a:rPr kumimoji="1" lang="en-US" altLang="ko-Kore-KR" sz="12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</a:t>
            </a:r>
            <a:endParaRPr kumimoji="1" lang="ko-Kore-KR" altLang="en-US" sz="1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044FD5-D50D-C547-6D5E-8729CEBD39D0}"/>
              </a:ext>
            </a:extLst>
          </p:cNvPr>
          <p:cNvSpPr txBox="1"/>
          <p:nvPr/>
        </p:nvSpPr>
        <p:spPr>
          <a:xfrm>
            <a:off x="2872206" y="2762758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 Pool </a:t>
            </a:r>
            <a:r>
              <a:rPr kumimoji="1" lang="ko-Kore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초기화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206297-1B6A-C8BB-1561-A653EF1E04A4}"/>
              </a:ext>
            </a:extLst>
          </p:cNvPr>
          <p:cNvSpPr txBox="1"/>
          <p:nvPr/>
        </p:nvSpPr>
        <p:spPr>
          <a:xfrm>
            <a:off x="5824366" y="2752766"/>
            <a:ext cx="14574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20</a:t>
            </a:r>
            <a:r>
              <a:rPr kumimoji="1" lang="ko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</a:t>
            </a:r>
            <a:r>
              <a:rPr kumimoji="1" lang="en-US" altLang="ko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Task</a:t>
            </a:r>
            <a:r>
              <a:rPr kumimoji="1" lang="ko-KR" altLang="en-US" sz="12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생성</a:t>
            </a:r>
            <a:endParaRPr kumimoji="1" lang="ko-Kore-KR" altLang="en-US" sz="1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D1D874-FCD4-3B1A-7BA0-9A0BBA18814E}"/>
              </a:ext>
            </a:extLst>
          </p:cNvPr>
          <p:cNvSpPr txBox="1"/>
          <p:nvPr/>
        </p:nvSpPr>
        <p:spPr>
          <a:xfrm>
            <a:off x="3613268" y="5326827"/>
            <a:ext cx="2940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filtering</a:t>
            </a:r>
            <a:r>
              <a:rPr kumimoji="1" lang="ko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통해서 유사한 </a:t>
            </a:r>
            <a:r>
              <a:rPr kumimoji="1" lang="en-US" altLang="ko-KR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 </a:t>
            </a:r>
            <a:r>
              <a:rPr kumimoji="1" lang="ko-KR" altLang="en-US" sz="12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제외</a:t>
            </a:r>
            <a:endParaRPr kumimoji="1" lang="ko-Kore-KR" altLang="en-US" sz="1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F54C809A-D91F-EC02-647A-76ABE2A26C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3795" y="3186336"/>
            <a:ext cx="411852" cy="41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45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6043D-CC3C-2E91-7C6A-8B2742A5E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파라미터</a:t>
            </a:r>
            <a:endParaRPr kumimoji="1"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output_dir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ore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결과 저장하는 디렉터리 경로</a:t>
            </a:r>
            <a:endParaRPr lang="en-US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seed_tasks_path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초기 데이터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가 있는 경로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num_instructions_to_generate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몇개의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instructions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만들지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model_name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사용할 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LLM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이름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request_batch_size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 번에 처리할 데이터의 개수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temperature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모델의 출력 다양성을 조절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top_p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모델이 다음 단어를 선택할 때 선택 가능한 후보 단어를 제한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num_cpus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병렬 처리를 위한 프로세스의 개수 지정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US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34C732-7CE8-385B-0E7A-8B8FADB8C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0" y="4437666"/>
            <a:ext cx="355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84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generate_instruction_following_data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()</a:t>
            </a:r>
            <a:endParaRPr kumimoji="1" lang="ko-Kore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B0075-7E38-D96F-A5BA-082110B13672}"/>
              </a:ext>
            </a:extLst>
          </p:cNvPr>
          <p:cNvSpPr txBox="1"/>
          <p:nvPr/>
        </p:nvSpPr>
        <p:spPr>
          <a:xfrm>
            <a:off x="458956" y="1380112"/>
            <a:ext cx="8406468" cy="378565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'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seed_tasks_path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'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있는 파일을 한 </a:t>
            </a:r>
            <a:r>
              <a:rPr lang="ko-KR" altLang="en-US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줄씩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반복적으로 파일의 각 줄을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JSON 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형식으로 </a:t>
            </a:r>
            <a:r>
              <a:rPr lang="ko-KR" altLang="en-US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파싱한다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json.loads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(l) for l in open(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seed_tasks_path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"r")]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# '</a:t>
            </a:r>
            <a:r>
              <a:rPr lang="en" altLang="ko-Kore-KR" sz="1600" dirty="0" err="1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'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데이터들 중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" altLang="ko-Kore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instruction, input, output</a:t>
            </a:r>
            <a:r>
              <a:rPr lang="ko-KR" altLang="en-US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만을 사용하겠다</a:t>
            </a:r>
            <a:r>
              <a:rPr lang="en-US" altLang="ko-KR" sz="1600" dirty="0">
                <a:solidFill>
                  <a:schemeClr val="accent1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br>
              <a:rPr lang="en-US" altLang="ko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= [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{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"instruction": t["instruction"],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"input": t["instances"][0]["input"],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    "output": t["instances"][0]["output"]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}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  for t in 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seed_tasks</a:t>
            </a:r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</a:t>
            </a:r>
          </a:p>
          <a:p>
            <a:b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print(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f"Loaded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{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len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lang="en" altLang="ko-Kore-KR" sz="1600" dirty="0" err="1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seed_instruction_data</a:t>
            </a:r>
            <a:r>
              <a:rPr lang="en" altLang="ko-Kore-KR" sz="1600" dirty="0"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)} human-written seed instructions")</a:t>
            </a:r>
          </a:p>
          <a:p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569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5088</TotalTime>
  <Words>3846</Words>
  <Application>Microsoft Macintosh PowerPoint</Application>
  <PresentationFormat>화면 슬라이드 쇼(4:3)</PresentationFormat>
  <Paragraphs>309</Paragraphs>
  <Slides>48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48</vt:i4>
      </vt:variant>
    </vt:vector>
  </HeadingPairs>
  <TitlesOfParts>
    <vt:vector size="57" baseType="lpstr">
      <vt:lpstr>Arial</vt:lpstr>
      <vt:lpstr>GyeonggiTitleOTF Medium</vt:lpstr>
      <vt:lpstr>Malgun Gothic</vt:lpstr>
      <vt:lpstr>GyeonggiTitleOTF Bold</vt:lpstr>
      <vt:lpstr>Calibri</vt:lpstr>
      <vt:lpstr>Wingdings</vt:lpstr>
      <vt:lpstr>GyeonggiTitleOTF Medium</vt:lpstr>
      <vt:lpstr>Calibri Light</vt:lpstr>
      <vt:lpstr>Office 테마</vt:lpstr>
      <vt:lpstr>PowerPoint 프레젠테이션</vt:lpstr>
      <vt:lpstr>Alpaca 정의</vt:lpstr>
      <vt:lpstr>Alpaca</vt:lpstr>
      <vt:lpstr>Alpaca</vt:lpstr>
      <vt:lpstr>Alpaca</vt:lpstr>
      <vt:lpstr>Alpaca의 self-instruction</vt:lpstr>
      <vt:lpstr>Alpaca의 self-instruction</vt:lpstr>
      <vt:lpstr>generate_instruction_following_data()</vt:lpstr>
      <vt:lpstr>generate_instruction_following_data()</vt:lpstr>
      <vt:lpstr>generate_instruction_following_data()</vt:lpstr>
      <vt:lpstr>generate_instruction_following_data()</vt:lpstr>
      <vt:lpstr>generate_instruction_following_data()</vt:lpstr>
      <vt:lpstr>encode_prompt()</vt:lpstr>
      <vt:lpstr>generate_instruction_following_data()</vt:lpstr>
      <vt:lpstr>generate_instruction_following_data()</vt:lpstr>
      <vt:lpstr>post_process_gpt3_response()</vt:lpstr>
      <vt:lpstr>post_process_gpt3_response()</vt:lpstr>
      <vt:lpstr>post_process_gpt3_response()</vt:lpstr>
      <vt:lpstr>generate_instruction_following_data()</vt:lpstr>
      <vt:lpstr>generate_instruction_following_data()</vt:lpstr>
      <vt:lpstr>generate_instruction_following_data()</vt:lpstr>
      <vt:lpstr> train 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train.py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조희진</cp:lastModifiedBy>
  <cp:revision>205</cp:revision>
  <dcterms:created xsi:type="dcterms:W3CDTF">2023-05-28T14:12:31Z</dcterms:created>
  <dcterms:modified xsi:type="dcterms:W3CDTF">2023-07-05T06:18:37Z</dcterms:modified>
</cp:coreProperties>
</file>

<file path=docProps/thumbnail.jpeg>
</file>